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87" r:id="rId5"/>
    <p:sldId id="258" r:id="rId6"/>
    <p:sldId id="288" r:id="rId7"/>
    <p:sldId id="260" r:id="rId8"/>
    <p:sldId id="262" r:id="rId9"/>
    <p:sldId id="261" r:id="rId10"/>
    <p:sldId id="264" r:id="rId11"/>
    <p:sldId id="265" r:id="rId12"/>
    <p:sldId id="266" r:id="rId13"/>
    <p:sldId id="267" r:id="rId14"/>
    <p:sldId id="289" r:id="rId15"/>
    <p:sldId id="268" r:id="rId16"/>
    <p:sldId id="270" r:id="rId17"/>
    <p:sldId id="269" r:id="rId18"/>
    <p:sldId id="271" r:id="rId19"/>
    <p:sldId id="272" r:id="rId20"/>
    <p:sldId id="274" r:id="rId21"/>
    <p:sldId id="273" r:id="rId22"/>
    <p:sldId id="290" r:id="rId23"/>
    <p:sldId id="276" r:id="rId24"/>
    <p:sldId id="291" r:id="rId25"/>
    <p:sldId id="277" r:id="rId26"/>
    <p:sldId id="278" r:id="rId27"/>
    <p:sldId id="279" r:id="rId28"/>
    <p:sldId id="280" r:id="rId29"/>
    <p:sldId id="292" r:id="rId30"/>
    <p:sldId id="281" r:id="rId31"/>
    <p:sldId id="282" r:id="rId32"/>
    <p:sldId id="283" r:id="rId33"/>
    <p:sldId id="284" r:id="rId34"/>
    <p:sldId id="285" r:id="rId35"/>
    <p:sldId id="293" r:id="rId36"/>
    <p:sldId id="286" r:id="rId37"/>
    <p:sldId id="263" r:id="rId38"/>
    <p:sldId id="27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79" d="100"/>
          <a:sy n="79" d="100"/>
        </p:scale>
        <p:origin x="182"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641EF71-3C2A-4B12-B604-5F0A7E5E0E47}" type="datetimeFigureOut">
              <a:rPr lang="en-US" smtClean="0"/>
              <a:t>5/16/2020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D6A56-2EAF-4DE9-AA31-A3C23077EA5C}" type="slidenum">
              <a:rPr lang="en-US" smtClean="0"/>
              <a:t>‹#›</a:t>
            </a:fld>
            <a:endParaRPr lang="en-US"/>
          </a:p>
        </p:txBody>
      </p:sp>
    </p:spTree>
    <p:extLst>
      <p:ext uri="{BB962C8B-B14F-4D97-AF65-F5344CB8AC3E}">
        <p14:creationId xmlns:p14="http://schemas.microsoft.com/office/powerpoint/2010/main" val="1776266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41EF71-3C2A-4B12-B604-5F0A7E5E0E47}" type="datetimeFigureOut">
              <a:rPr lang="en-US" smtClean="0"/>
              <a:t>5/16/2020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D6A56-2EAF-4DE9-AA31-A3C23077EA5C}" type="slidenum">
              <a:rPr lang="en-US" smtClean="0"/>
              <a:t>‹#›</a:t>
            </a:fld>
            <a:endParaRPr lang="en-US"/>
          </a:p>
        </p:txBody>
      </p:sp>
    </p:spTree>
    <p:extLst>
      <p:ext uri="{BB962C8B-B14F-4D97-AF65-F5344CB8AC3E}">
        <p14:creationId xmlns:p14="http://schemas.microsoft.com/office/powerpoint/2010/main" val="2426375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41EF71-3C2A-4B12-B604-5F0A7E5E0E47}" type="datetimeFigureOut">
              <a:rPr lang="en-US" smtClean="0"/>
              <a:t>5/16/2020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D6A56-2EAF-4DE9-AA31-A3C23077EA5C}" type="slidenum">
              <a:rPr lang="en-US" smtClean="0"/>
              <a:t>‹#›</a:t>
            </a:fld>
            <a:endParaRPr lang="en-US"/>
          </a:p>
        </p:txBody>
      </p:sp>
    </p:spTree>
    <p:extLst>
      <p:ext uri="{BB962C8B-B14F-4D97-AF65-F5344CB8AC3E}">
        <p14:creationId xmlns:p14="http://schemas.microsoft.com/office/powerpoint/2010/main" val="3639489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41EF71-3C2A-4B12-B604-5F0A7E5E0E47}" type="datetimeFigureOut">
              <a:rPr lang="en-US" smtClean="0"/>
              <a:t>5/16/2020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D6A56-2EAF-4DE9-AA31-A3C23077EA5C}" type="slidenum">
              <a:rPr lang="en-US" smtClean="0"/>
              <a:t>‹#›</a:t>
            </a:fld>
            <a:endParaRPr lang="en-US"/>
          </a:p>
        </p:txBody>
      </p:sp>
    </p:spTree>
    <p:extLst>
      <p:ext uri="{BB962C8B-B14F-4D97-AF65-F5344CB8AC3E}">
        <p14:creationId xmlns:p14="http://schemas.microsoft.com/office/powerpoint/2010/main" val="781070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41EF71-3C2A-4B12-B604-5F0A7E5E0E47}" type="datetimeFigureOut">
              <a:rPr lang="en-US" smtClean="0"/>
              <a:t>5/16/2020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D6A56-2EAF-4DE9-AA31-A3C23077EA5C}" type="slidenum">
              <a:rPr lang="en-US" smtClean="0"/>
              <a:t>‹#›</a:t>
            </a:fld>
            <a:endParaRPr lang="en-US"/>
          </a:p>
        </p:txBody>
      </p:sp>
    </p:spTree>
    <p:extLst>
      <p:ext uri="{BB962C8B-B14F-4D97-AF65-F5344CB8AC3E}">
        <p14:creationId xmlns:p14="http://schemas.microsoft.com/office/powerpoint/2010/main" val="597760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41EF71-3C2A-4B12-B604-5F0A7E5E0E47}" type="datetimeFigureOut">
              <a:rPr lang="en-US" smtClean="0"/>
              <a:t>5/16/2020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D6A56-2EAF-4DE9-AA31-A3C23077EA5C}" type="slidenum">
              <a:rPr lang="en-US" smtClean="0"/>
              <a:t>‹#›</a:t>
            </a:fld>
            <a:endParaRPr lang="en-US"/>
          </a:p>
        </p:txBody>
      </p:sp>
    </p:spTree>
    <p:extLst>
      <p:ext uri="{BB962C8B-B14F-4D97-AF65-F5344CB8AC3E}">
        <p14:creationId xmlns:p14="http://schemas.microsoft.com/office/powerpoint/2010/main" val="2281562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641EF71-3C2A-4B12-B604-5F0A7E5E0E47}" type="datetimeFigureOut">
              <a:rPr lang="en-US" smtClean="0"/>
              <a:t>5/16/2020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8D6A56-2EAF-4DE9-AA31-A3C23077EA5C}" type="slidenum">
              <a:rPr lang="en-US" smtClean="0"/>
              <a:t>‹#›</a:t>
            </a:fld>
            <a:endParaRPr lang="en-US"/>
          </a:p>
        </p:txBody>
      </p:sp>
    </p:spTree>
    <p:extLst>
      <p:ext uri="{BB962C8B-B14F-4D97-AF65-F5344CB8AC3E}">
        <p14:creationId xmlns:p14="http://schemas.microsoft.com/office/powerpoint/2010/main" val="4139932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41EF71-3C2A-4B12-B604-5F0A7E5E0E47}" type="datetimeFigureOut">
              <a:rPr lang="en-US" smtClean="0"/>
              <a:t>5/16/2020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8D6A56-2EAF-4DE9-AA31-A3C23077EA5C}" type="slidenum">
              <a:rPr lang="en-US" smtClean="0"/>
              <a:t>‹#›</a:t>
            </a:fld>
            <a:endParaRPr lang="en-US"/>
          </a:p>
        </p:txBody>
      </p:sp>
    </p:spTree>
    <p:extLst>
      <p:ext uri="{BB962C8B-B14F-4D97-AF65-F5344CB8AC3E}">
        <p14:creationId xmlns:p14="http://schemas.microsoft.com/office/powerpoint/2010/main" val="4289716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41EF71-3C2A-4B12-B604-5F0A7E5E0E47}" type="datetimeFigureOut">
              <a:rPr lang="en-US" smtClean="0"/>
              <a:t>5/16/2020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8D6A56-2EAF-4DE9-AA31-A3C23077EA5C}" type="slidenum">
              <a:rPr lang="en-US" smtClean="0"/>
              <a:t>‹#›</a:t>
            </a:fld>
            <a:endParaRPr lang="en-US"/>
          </a:p>
        </p:txBody>
      </p:sp>
    </p:spTree>
    <p:extLst>
      <p:ext uri="{BB962C8B-B14F-4D97-AF65-F5344CB8AC3E}">
        <p14:creationId xmlns:p14="http://schemas.microsoft.com/office/powerpoint/2010/main" val="3120243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41EF71-3C2A-4B12-B604-5F0A7E5E0E47}" type="datetimeFigureOut">
              <a:rPr lang="en-US" smtClean="0"/>
              <a:t>5/16/2020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D6A56-2EAF-4DE9-AA31-A3C23077EA5C}" type="slidenum">
              <a:rPr lang="en-US" smtClean="0"/>
              <a:t>‹#›</a:t>
            </a:fld>
            <a:endParaRPr lang="en-US"/>
          </a:p>
        </p:txBody>
      </p:sp>
    </p:spTree>
    <p:extLst>
      <p:ext uri="{BB962C8B-B14F-4D97-AF65-F5344CB8AC3E}">
        <p14:creationId xmlns:p14="http://schemas.microsoft.com/office/powerpoint/2010/main" val="4169679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41EF71-3C2A-4B12-B604-5F0A7E5E0E47}" type="datetimeFigureOut">
              <a:rPr lang="en-US" smtClean="0"/>
              <a:t>5/16/2020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D6A56-2EAF-4DE9-AA31-A3C23077EA5C}" type="slidenum">
              <a:rPr lang="en-US" smtClean="0"/>
              <a:t>‹#›</a:t>
            </a:fld>
            <a:endParaRPr lang="en-US"/>
          </a:p>
        </p:txBody>
      </p:sp>
    </p:spTree>
    <p:extLst>
      <p:ext uri="{BB962C8B-B14F-4D97-AF65-F5344CB8AC3E}">
        <p14:creationId xmlns:p14="http://schemas.microsoft.com/office/powerpoint/2010/main" val="1087380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41EF71-3C2A-4B12-B604-5F0A7E5E0E47}" type="datetimeFigureOut">
              <a:rPr lang="en-US" smtClean="0"/>
              <a:t>5/16/2020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8D6A56-2EAF-4DE9-AA31-A3C23077EA5C}" type="slidenum">
              <a:rPr lang="en-US" smtClean="0"/>
              <a:t>‹#›</a:t>
            </a:fld>
            <a:endParaRPr lang="en-US"/>
          </a:p>
        </p:txBody>
      </p:sp>
    </p:spTree>
    <p:extLst>
      <p:ext uri="{BB962C8B-B14F-4D97-AF65-F5344CB8AC3E}">
        <p14:creationId xmlns:p14="http://schemas.microsoft.com/office/powerpoint/2010/main" val="514814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finance.zacks.com/adjusted-closing-price-vs-closing-price-9991.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st.github.com/codecademydev/a1ff15fbdd1b13271e91727ddd05636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Analyzing Stock Data with Python</a:t>
            </a:r>
            <a:endParaRPr lang="en-US" dirty="0"/>
          </a:p>
        </p:txBody>
      </p:sp>
      <p:sp>
        <p:nvSpPr>
          <p:cNvPr id="3" name="Subtitle 2"/>
          <p:cNvSpPr>
            <a:spLocks noGrp="1"/>
          </p:cNvSpPr>
          <p:nvPr>
            <p:ph type="subTitle" idx="1"/>
          </p:nvPr>
        </p:nvSpPr>
        <p:spPr/>
        <p:txBody>
          <a:bodyPr/>
          <a:lstStyle/>
          <a:p>
            <a:r>
              <a:rPr lang="en-US" dirty="0" smtClean="0"/>
              <a:t>Sohrab N Godrej</a:t>
            </a:r>
            <a:endParaRPr lang="en-US" dirty="0"/>
          </a:p>
        </p:txBody>
      </p:sp>
    </p:spTree>
    <p:extLst>
      <p:ext uri="{BB962C8B-B14F-4D97-AF65-F5344CB8AC3E}">
        <p14:creationId xmlns:p14="http://schemas.microsoft.com/office/powerpoint/2010/main" val="4173621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Daily Returns</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Note that the first row is </a:t>
                </a:r>
                <a:r>
                  <a:rPr lang="en-US" dirty="0" err="1" smtClean="0"/>
                  <a:t>NaN</a:t>
                </a:r>
                <a:r>
                  <a:rPr lang="en-US" dirty="0" smtClean="0"/>
                  <a:t> (not a number)</a:t>
                </a:r>
                <a:r>
                  <a:rPr lang="en-GB" dirty="0"/>
                  <a:t> </a:t>
                </a:r>
                <a:endParaRPr lang="en-GB" dirty="0" smtClean="0"/>
              </a:p>
              <a:p>
                <a:r>
                  <a:rPr lang="en-US" dirty="0" smtClean="0"/>
                  <a:t>For each stock.</a:t>
                </a:r>
              </a:p>
              <a:p>
                <a:r>
                  <a:rPr lang="en-US" dirty="0" smtClean="0"/>
                  <a:t>This is what we would expect as .</a:t>
                </a:r>
                <a:r>
                  <a:rPr lang="en-US" dirty="0" err="1" smtClean="0"/>
                  <a:t>pct_change</a:t>
                </a:r>
                <a:r>
                  <a:rPr lang="en-US" dirty="0" smtClean="0"/>
                  <a:t> calculates the percentage change from the previous day. So for the first day measured there is no percentage change. </a:t>
                </a:r>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pic>
        <p:nvPicPr>
          <p:cNvPr id="4" name="Picture 3"/>
          <p:cNvPicPr>
            <a:picLocks noChangeAspect="1"/>
          </p:cNvPicPr>
          <p:nvPr/>
        </p:nvPicPr>
        <p:blipFill>
          <a:blip r:embed="rId3"/>
          <a:stretch>
            <a:fillRect/>
          </a:stretch>
        </p:blipFill>
        <p:spPr>
          <a:xfrm>
            <a:off x="7696815" y="172198"/>
            <a:ext cx="3731075" cy="2389839"/>
          </a:xfrm>
          <a:prstGeom prst="rect">
            <a:avLst/>
          </a:prstGeom>
        </p:spPr>
      </p:pic>
    </p:spTree>
    <p:extLst>
      <p:ext uri="{BB962C8B-B14F-4D97-AF65-F5344CB8AC3E}">
        <p14:creationId xmlns:p14="http://schemas.microsoft.com/office/powerpoint/2010/main" val="33419813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Expected Returns</a:t>
            </a:r>
            <a:endParaRPr lang="en-GB" dirty="0"/>
          </a:p>
        </p:txBody>
      </p:sp>
      <p:sp>
        <p:nvSpPr>
          <p:cNvPr id="3" name="Content Placeholder 2"/>
          <p:cNvSpPr>
            <a:spLocks noGrp="1"/>
          </p:cNvSpPr>
          <p:nvPr>
            <p:ph idx="1"/>
          </p:nvPr>
        </p:nvSpPr>
        <p:spPr>
          <a:xfrm>
            <a:off x="838200" y="1825624"/>
            <a:ext cx="10515600" cy="4802281"/>
          </a:xfrm>
        </p:spPr>
        <p:txBody>
          <a:bodyPr>
            <a:normAutofit fontScale="77500" lnSpcReduction="20000"/>
          </a:bodyPr>
          <a:lstStyle/>
          <a:p>
            <a:r>
              <a:rPr lang="en-US" dirty="0" smtClean="0"/>
              <a:t>Now that we have the daily percentage changes of stock price, we need to calculate the expected returns of each stock.</a:t>
            </a:r>
          </a:p>
          <a:p>
            <a:r>
              <a:rPr lang="en-US" dirty="0" smtClean="0"/>
              <a:t>This is done using the arithmetic mean (pandas function .mean()) as in the example below.</a:t>
            </a:r>
          </a:p>
          <a:p>
            <a:endParaRPr lang="en-US" dirty="0"/>
          </a:p>
          <a:p>
            <a:endParaRPr lang="en-US" dirty="0" smtClean="0"/>
          </a:p>
          <a:p>
            <a:r>
              <a:rPr lang="en-US" dirty="0" smtClean="0"/>
              <a:t>The resulting output is the following data frame: </a:t>
            </a:r>
          </a:p>
          <a:p>
            <a:endParaRPr lang="en-US" dirty="0"/>
          </a:p>
          <a:p>
            <a:endParaRPr lang="en-US" dirty="0" smtClean="0"/>
          </a:p>
          <a:p>
            <a:endParaRPr lang="en-US" dirty="0"/>
          </a:p>
          <a:p>
            <a:endParaRPr lang="en-US" dirty="0" smtClean="0"/>
          </a:p>
          <a:p>
            <a:r>
              <a:rPr lang="en-US" dirty="0" smtClean="0"/>
              <a:t>This data frame contains the average returns for each stock over the five year period.</a:t>
            </a:r>
          </a:p>
          <a:p>
            <a:r>
              <a:rPr lang="en-US" dirty="0" smtClean="0"/>
              <a:t>The expected returns will give us a prediction for future returns (although past performance does not guarantee future success or failure)</a:t>
            </a:r>
          </a:p>
          <a:p>
            <a:pPr marL="0" indent="0">
              <a:buNone/>
            </a:pPr>
            <a:endParaRPr lang="en-GB" dirty="0"/>
          </a:p>
        </p:txBody>
      </p:sp>
      <p:pic>
        <p:nvPicPr>
          <p:cNvPr id="4" name="Picture 3"/>
          <p:cNvPicPr>
            <a:picLocks noChangeAspect="1"/>
          </p:cNvPicPr>
          <p:nvPr/>
        </p:nvPicPr>
        <p:blipFill>
          <a:blip r:embed="rId2"/>
          <a:stretch>
            <a:fillRect/>
          </a:stretch>
        </p:blipFill>
        <p:spPr>
          <a:xfrm>
            <a:off x="2501320" y="2678639"/>
            <a:ext cx="6880890" cy="868799"/>
          </a:xfrm>
          <a:prstGeom prst="rect">
            <a:avLst/>
          </a:prstGeom>
        </p:spPr>
      </p:pic>
      <p:pic>
        <p:nvPicPr>
          <p:cNvPr id="5" name="Picture 4"/>
          <p:cNvPicPr>
            <a:picLocks noChangeAspect="1"/>
          </p:cNvPicPr>
          <p:nvPr/>
        </p:nvPicPr>
        <p:blipFill>
          <a:blip r:embed="rId3"/>
          <a:stretch>
            <a:fillRect/>
          </a:stretch>
        </p:blipFill>
        <p:spPr>
          <a:xfrm>
            <a:off x="3979153" y="4131509"/>
            <a:ext cx="2980466" cy="1372820"/>
          </a:xfrm>
          <a:prstGeom prst="rect">
            <a:avLst/>
          </a:prstGeom>
        </p:spPr>
      </p:pic>
    </p:spTree>
    <p:extLst>
      <p:ext uri="{BB962C8B-B14F-4D97-AF65-F5344CB8AC3E}">
        <p14:creationId xmlns:p14="http://schemas.microsoft.com/office/powerpoint/2010/main" val="40694912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Volatility (The Covariance Matrix)</a:t>
            </a:r>
            <a:endParaRPr lang="en-GB" dirty="0"/>
          </a:p>
        </p:txBody>
      </p:sp>
      <p:sp>
        <p:nvSpPr>
          <p:cNvPr id="3" name="Content Placeholder 2"/>
          <p:cNvSpPr>
            <a:spLocks noGrp="1"/>
          </p:cNvSpPr>
          <p:nvPr>
            <p:ph idx="1"/>
          </p:nvPr>
        </p:nvSpPr>
        <p:spPr/>
        <p:txBody>
          <a:bodyPr/>
          <a:lstStyle/>
          <a:p>
            <a:r>
              <a:rPr lang="en-US" dirty="0" smtClean="0"/>
              <a:t>The volatility of the portfolio is calculated using covariance matrix (pandas function .</a:t>
            </a:r>
            <a:r>
              <a:rPr lang="en-US" dirty="0" err="1" smtClean="0"/>
              <a:t>cov</a:t>
            </a:r>
            <a:r>
              <a:rPr lang="en-US" dirty="0" smtClean="0"/>
              <a:t>()) as shown below:</a:t>
            </a:r>
          </a:p>
          <a:p>
            <a:endParaRPr lang="en-US" dirty="0"/>
          </a:p>
          <a:p>
            <a:endParaRPr lang="en-US" dirty="0" smtClean="0"/>
          </a:p>
          <a:p>
            <a:endParaRPr lang="en-US" dirty="0"/>
          </a:p>
          <a:p>
            <a:r>
              <a:rPr lang="en-US" dirty="0" smtClean="0"/>
              <a:t>This results in the following output:</a:t>
            </a:r>
          </a:p>
          <a:p>
            <a:endParaRPr lang="en-US" dirty="0" smtClean="0"/>
          </a:p>
          <a:p>
            <a:endParaRPr lang="en-GB" dirty="0"/>
          </a:p>
        </p:txBody>
      </p:sp>
      <p:pic>
        <p:nvPicPr>
          <p:cNvPr id="4" name="Picture 3"/>
          <p:cNvPicPr>
            <a:picLocks noChangeAspect="1"/>
          </p:cNvPicPr>
          <p:nvPr/>
        </p:nvPicPr>
        <p:blipFill>
          <a:blip r:embed="rId2"/>
          <a:stretch>
            <a:fillRect/>
          </a:stretch>
        </p:blipFill>
        <p:spPr>
          <a:xfrm>
            <a:off x="3475956" y="2685202"/>
            <a:ext cx="5208370" cy="1199503"/>
          </a:xfrm>
          <a:prstGeom prst="rect">
            <a:avLst/>
          </a:prstGeom>
        </p:spPr>
      </p:pic>
      <p:pic>
        <p:nvPicPr>
          <p:cNvPr id="5" name="Picture 4"/>
          <p:cNvPicPr>
            <a:picLocks noChangeAspect="1"/>
          </p:cNvPicPr>
          <p:nvPr/>
        </p:nvPicPr>
        <p:blipFill>
          <a:blip r:embed="rId3"/>
          <a:stretch>
            <a:fillRect/>
          </a:stretch>
        </p:blipFill>
        <p:spPr>
          <a:xfrm>
            <a:off x="3661044" y="4819246"/>
            <a:ext cx="4461940" cy="1264801"/>
          </a:xfrm>
          <a:prstGeom prst="rect">
            <a:avLst/>
          </a:prstGeom>
        </p:spPr>
      </p:pic>
    </p:spTree>
    <p:extLst>
      <p:ext uri="{BB962C8B-B14F-4D97-AF65-F5344CB8AC3E}">
        <p14:creationId xmlns:p14="http://schemas.microsoft.com/office/powerpoint/2010/main" val="15098364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Volatility (The Covariance Matrix)</a:t>
            </a:r>
            <a:endParaRPr lang="en-GB" dirty="0"/>
          </a:p>
        </p:txBody>
      </p:sp>
      <p:sp>
        <p:nvSpPr>
          <p:cNvPr id="3" name="Content Placeholder 2"/>
          <p:cNvSpPr>
            <a:spLocks noGrp="1"/>
          </p:cNvSpPr>
          <p:nvPr>
            <p:ph idx="1"/>
          </p:nvPr>
        </p:nvSpPr>
        <p:spPr>
          <a:xfrm>
            <a:off x="838200" y="1825623"/>
            <a:ext cx="10515600" cy="4947709"/>
          </a:xfrm>
        </p:spPr>
        <p:txBody>
          <a:bodyPr>
            <a:normAutofit fontScale="77500" lnSpcReduction="20000"/>
          </a:bodyPr>
          <a:lstStyle/>
          <a:p>
            <a:r>
              <a:rPr lang="en-US" dirty="0" smtClean="0"/>
              <a:t>This data frame is called the covariance matrix</a:t>
            </a:r>
          </a:p>
          <a:p>
            <a:endParaRPr lang="en-US" dirty="0"/>
          </a:p>
          <a:p>
            <a:endParaRPr lang="en-US" dirty="0" smtClean="0"/>
          </a:p>
          <a:p>
            <a:endParaRPr lang="en-US" dirty="0"/>
          </a:p>
          <a:p>
            <a:r>
              <a:rPr lang="en-US" dirty="0" smtClean="0"/>
              <a:t>The diagonal of the covariance matrix is the variance of each individual stock. </a:t>
            </a:r>
            <a:r>
              <a:rPr lang="en-US" dirty="0"/>
              <a:t>T</a:t>
            </a:r>
            <a:r>
              <a:rPr lang="en-US" dirty="0" smtClean="0"/>
              <a:t>he first diagonal element (0.000293)is the variance of GOOG, the second diagonal element (0.000354)  is the variance of AMZN and so on.</a:t>
            </a:r>
          </a:p>
          <a:p>
            <a:r>
              <a:rPr lang="en-US" dirty="0" smtClean="0"/>
              <a:t>Non diagonal elements correspond to the covariance of each stock with other stocks. For example, the first column and second row element (0.000211) is the covariance of GOOG with respect to AMZN and the second column and first row element is the covariance of AMZN with respect to GOOG (The exact same number!)</a:t>
            </a:r>
          </a:p>
          <a:p>
            <a:r>
              <a:rPr lang="en-US" dirty="0" smtClean="0"/>
              <a:t>This will help give us an estimate of the volatility of the portfolio by </a:t>
            </a:r>
            <a:r>
              <a:rPr lang="en-US" dirty="0" err="1" smtClean="0"/>
              <a:t>detrmining</a:t>
            </a:r>
            <a:r>
              <a:rPr lang="en-US" dirty="0" smtClean="0"/>
              <a:t> how correlated stocks in the portfolio are. (It is worth noting that AMT [American Tower Company] is clearly less correlated than the three tech companies according to the covariance matrix, this will provide stability and security to the portfolio.)</a:t>
            </a:r>
            <a:endParaRPr lang="en-GB" dirty="0"/>
          </a:p>
        </p:txBody>
      </p:sp>
      <p:pic>
        <p:nvPicPr>
          <p:cNvPr id="6" name="Picture 5"/>
          <p:cNvPicPr>
            <a:picLocks noChangeAspect="1"/>
          </p:cNvPicPr>
          <p:nvPr/>
        </p:nvPicPr>
        <p:blipFill>
          <a:blip r:embed="rId2"/>
          <a:stretch>
            <a:fillRect/>
          </a:stretch>
        </p:blipFill>
        <p:spPr>
          <a:xfrm>
            <a:off x="3512772" y="2072061"/>
            <a:ext cx="4461940" cy="1264801"/>
          </a:xfrm>
          <a:prstGeom prst="rect">
            <a:avLst/>
          </a:prstGeom>
        </p:spPr>
      </p:pic>
    </p:spTree>
    <p:extLst>
      <p:ext uri="{BB962C8B-B14F-4D97-AF65-F5344CB8AC3E}">
        <p14:creationId xmlns:p14="http://schemas.microsoft.com/office/powerpoint/2010/main" val="25341679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solidFill>
                  <a:schemeClr val="bg1">
                    <a:lumMod val="50000"/>
                  </a:schemeClr>
                </a:solidFill>
              </a:rPr>
              <a:t>Intro: The Project</a:t>
            </a:r>
          </a:p>
          <a:p>
            <a:r>
              <a:rPr lang="en-US" dirty="0" smtClean="0">
                <a:solidFill>
                  <a:schemeClr val="bg1">
                    <a:lumMod val="50000"/>
                  </a:schemeClr>
                </a:solidFill>
              </a:rPr>
              <a:t>Data Import</a:t>
            </a:r>
          </a:p>
          <a:p>
            <a:r>
              <a:rPr lang="en-US" dirty="0" smtClean="0">
                <a:solidFill>
                  <a:schemeClr val="bg1">
                    <a:lumMod val="50000"/>
                  </a:schemeClr>
                </a:solidFill>
              </a:rPr>
              <a:t>Analyzing Stock Data</a:t>
            </a:r>
          </a:p>
          <a:p>
            <a:r>
              <a:rPr lang="en-US" dirty="0" smtClean="0"/>
              <a:t>Creating Random </a:t>
            </a:r>
            <a:r>
              <a:rPr lang="en-US" dirty="0" err="1" smtClean="0"/>
              <a:t>Porfolios</a:t>
            </a:r>
            <a:endParaRPr lang="en-US" dirty="0" smtClean="0"/>
          </a:p>
          <a:p>
            <a:r>
              <a:rPr lang="en-US" dirty="0" smtClean="0">
                <a:solidFill>
                  <a:schemeClr val="bg1">
                    <a:lumMod val="50000"/>
                  </a:schemeClr>
                </a:solidFill>
              </a:rPr>
              <a:t>Plotting Portfolios</a:t>
            </a:r>
          </a:p>
          <a:p>
            <a:r>
              <a:rPr lang="en-US" dirty="0" smtClean="0">
                <a:solidFill>
                  <a:schemeClr val="bg1">
                    <a:lumMod val="50000"/>
                  </a:schemeClr>
                </a:solidFill>
              </a:rPr>
              <a:t>Optimizing Portfolios</a:t>
            </a:r>
          </a:p>
          <a:p>
            <a:r>
              <a:rPr lang="en-US" dirty="0" smtClean="0">
                <a:solidFill>
                  <a:schemeClr val="bg1">
                    <a:lumMod val="50000"/>
                  </a:schemeClr>
                </a:solidFill>
              </a:rPr>
              <a:t>Adding More Stocks to the Portfolio</a:t>
            </a:r>
          </a:p>
          <a:p>
            <a:r>
              <a:rPr lang="en-US" dirty="0" smtClean="0">
                <a:solidFill>
                  <a:schemeClr val="bg1">
                    <a:lumMod val="50000"/>
                  </a:schemeClr>
                </a:solidFill>
              </a:rPr>
              <a:t>Conclusion </a:t>
            </a:r>
            <a:endParaRPr lang="en-US" dirty="0">
              <a:solidFill>
                <a:schemeClr val="bg1">
                  <a:lumMod val="50000"/>
                </a:schemeClr>
              </a:solidFill>
            </a:endParaRPr>
          </a:p>
        </p:txBody>
      </p:sp>
    </p:spTree>
    <p:extLst>
      <p:ext uri="{BB962C8B-B14F-4D97-AF65-F5344CB8AC3E}">
        <p14:creationId xmlns:p14="http://schemas.microsoft.com/office/powerpoint/2010/main" val="22873767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Random Portfolios</a:t>
            </a:r>
            <a:endParaRPr lang="en-GB" dirty="0"/>
          </a:p>
        </p:txBody>
      </p:sp>
      <p:sp>
        <p:nvSpPr>
          <p:cNvPr id="3" name="Content Placeholder 2"/>
          <p:cNvSpPr>
            <a:spLocks noGrp="1"/>
          </p:cNvSpPr>
          <p:nvPr>
            <p:ph idx="1"/>
          </p:nvPr>
        </p:nvSpPr>
        <p:spPr/>
        <p:txBody>
          <a:bodyPr/>
          <a:lstStyle/>
          <a:p>
            <a:r>
              <a:rPr lang="en-US" dirty="0" smtClean="0"/>
              <a:t>We can use the data of expected returns and covariance to generate a number of different portfolios with random distributions (weights) of the assets that the user is interested in.</a:t>
            </a:r>
          </a:p>
          <a:p>
            <a:r>
              <a:rPr lang="en-US" dirty="0" smtClean="0"/>
              <a:t>We can feed the expected returns and covariance matrix into the function </a:t>
            </a:r>
            <a:r>
              <a:rPr lang="en-US" dirty="0" err="1" smtClean="0"/>
              <a:t>return_portfolios</a:t>
            </a:r>
            <a:r>
              <a:rPr lang="en-US" dirty="0" smtClean="0"/>
              <a:t>() which returns several portfolios of random asset weights with volatility and return values already calculated.</a:t>
            </a:r>
            <a:endParaRPr lang="en-GB" dirty="0"/>
          </a:p>
        </p:txBody>
      </p:sp>
    </p:spTree>
    <p:extLst>
      <p:ext uri="{BB962C8B-B14F-4D97-AF65-F5344CB8AC3E}">
        <p14:creationId xmlns:p14="http://schemas.microsoft.com/office/powerpoint/2010/main" val="15369760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random weights</a:t>
            </a:r>
            <a:endParaRPr lang="en-GB" dirty="0"/>
          </a:p>
        </p:txBody>
      </p:sp>
      <p:sp>
        <p:nvSpPr>
          <p:cNvPr id="3" name="Content Placeholder 2"/>
          <p:cNvSpPr>
            <a:spLocks noGrp="1"/>
          </p:cNvSpPr>
          <p:nvPr>
            <p:ph idx="1"/>
          </p:nvPr>
        </p:nvSpPr>
        <p:spPr/>
        <p:txBody>
          <a:bodyPr/>
          <a:lstStyle/>
          <a:p>
            <a:r>
              <a:rPr lang="en-US" dirty="0" smtClean="0"/>
              <a:t>The </a:t>
            </a:r>
            <a:r>
              <a:rPr lang="en-US" dirty="0" err="1" smtClean="0"/>
              <a:t>return_portfolios</a:t>
            </a:r>
            <a:r>
              <a:rPr lang="en-US" dirty="0" smtClean="0"/>
              <a:t>() function has a variable called </a:t>
            </a:r>
            <a:r>
              <a:rPr lang="en-US" dirty="0" err="1" smtClean="0"/>
              <a:t>num_portfolios</a:t>
            </a:r>
            <a:r>
              <a:rPr lang="en-US" dirty="0" smtClean="0"/>
              <a:t> that determines the number of random portfolios that the user would like to look at. It is set to 5000 and can be changed by the user.</a:t>
            </a:r>
          </a:p>
          <a:p>
            <a:r>
              <a:rPr lang="en-US" dirty="0" smtClean="0"/>
              <a:t>Weights are generated at random using the following code</a:t>
            </a:r>
          </a:p>
          <a:p>
            <a:endParaRPr lang="en-GB" dirty="0"/>
          </a:p>
        </p:txBody>
      </p:sp>
      <p:pic>
        <p:nvPicPr>
          <p:cNvPr id="4" name="Picture 3"/>
          <p:cNvPicPr>
            <a:picLocks noChangeAspect="1"/>
          </p:cNvPicPr>
          <p:nvPr/>
        </p:nvPicPr>
        <p:blipFill>
          <a:blip r:embed="rId2"/>
          <a:stretch>
            <a:fillRect/>
          </a:stretch>
        </p:blipFill>
        <p:spPr>
          <a:xfrm>
            <a:off x="2124738" y="3558019"/>
            <a:ext cx="6269357" cy="2507743"/>
          </a:xfrm>
          <a:prstGeom prst="rect">
            <a:avLst/>
          </a:prstGeom>
        </p:spPr>
      </p:pic>
      <p:sp>
        <p:nvSpPr>
          <p:cNvPr id="5" name="Rectangle 4"/>
          <p:cNvSpPr/>
          <p:nvPr/>
        </p:nvSpPr>
        <p:spPr>
          <a:xfrm>
            <a:off x="2423886" y="4305905"/>
            <a:ext cx="3556000" cy="3580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541869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Expected Returns </a:t>
            </a:r>
            <a:r>
              <a:rPr lang="en-US" dirty="0"/>
              <a:t>B</a:t>
            </a:r>
            <a:r>
              <a:rPr lang="en-US" dirty="0" smtClean="0"/>
              <a:t>ased on Weights and Stock Returns</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6"/>
                <a:ext cx="10515600" cy="2250327"/>
              </a:xfrm>
            </p:spPr>
            <p:txBody>
              <a:bodyPr>
                <a:normAutofit fontScale="92500" lnSpcReduction="20000"/>
              </a:bodyPr>
              <a:lstStyle/>
              <a:p>
                <a:r>
                  <a:rPr lang="en-US" dirty="0" smtClean="0"/>
                  <a:t>Now that we have the weights we need to find the expected returns of the portfolio. </a:t>
                </a:r>
                <a:endParaRPr lang="en-US" b="0" i="1" dirty="0" smtClean="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𝐸𝑥𝑝𝑒𝑐𝑡𝑒𝑑</m:t>
                    </m:r>
                    <m:r>
                      <a:rPr lang="en-US" b="0" i="1" smtClean="0">
                        <a:latin typeface="Cambria Math" panose="02040503050406030204" pitchFamily="18" charset="0"/>
                      </a:rPr>
                      <m:t> </m:t>
                    </m:r>
                    <m:r>
                      <a:rPr lang="en-US" b="0" i="1" smtClean="0">
                        <a:latin typeface="Cambria Math" panose="02040503050406030204" pitchFamily="18" charset="0"/>
                      </a:rPr>
                      <m:t>𝑅𝑒𝑡𝑢𝑟𝑛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𝐸𝑥𝑝𝑒𝑐𝑡𝑒𝑑</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𝑟𝑒𝑡𝑢𝑟𝑛</m:t>
                        </m:r>
                      </m:e>
                      <m:sub>
                        <m:r>
                          <a:rPr lang="en-US" i="1">
                            <a:latin typeface="Cambria Math" panose="02040503050406030204" pitchFamily="18" charset="0"/>
                            <a:ea typeface="Cambria Math" panose="02040503050406030204" pitchFamily="18" charset="0"/>
                          </a:rPr>
                          <m:t>𝑠𝑡𝑜𝑐𝑘</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𝐸𝑥𝑝𝑒𝑐𝑡𝑒𝑑</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𝑟𝑒𝑡𝑢𝑟𝑛</m:t>
                        </m:r>
                      </m:e>
                      <m:sub>
                        <m:r>
                          <a:rPr lang="en-US" i="1">
                            <a:latin typeface="Cambria Math" panose="02040503050406030204" pitchFamily="18" charset="0"/>
                            <a:ea typeface="Cambria Math" panose="02040503050406030204" pitchFamily="18" charset="0"/>
                          </a:rPr>
                          <m:t>𝑠𝑡𝑜𝑐𝑘</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𝑤</m:t>
                        </m:r>
                      </m:e>
                      <m:sub>
                        <m:r>
                          <a:rPr lang="en-US" i="1">
                            <a:latin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𝐸𝑥𝑝𝑒𝑐𝑡𝑒𝑑</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𝑟𝑒𝑡𝑢𝑟𝑛</m:t>
                        </m:r>
                      </m:e>
                      <m:sub>
                        <m:r>
                          <a:rPr lang="en-US" i="1">
                            <a:latin typeface="Cambria Math" panose="02040503050406030204" pitchFamily="18" charset="0"/>
                            <a:ea typeface="Cambria Math" panose="02040503050406030204" pitchFamily="18" charset="0"/>
                          </a:rPr>
                          <m:t>𝑠𝑡𝑜𝑐𝑘</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𝐸𝑥𝑝𝑒𝑐𝑡𝑒𝑑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𝑅𝑒𝑡𝑢𝑟𝑛</m:t>
                            </m:r>
                          </m:e>
                          <m:sub>
                            <m:r>
                              <a:rPr lang="en-US" b="0" i="1" smtClean="0">
                                <a:latin typeface="Cambria Math" panose="02040503050406030204" pitchFamily="18" charset="0"/>
                                <a:ea typeface="Cambria Math" panose="02040503050406030204" pitchFamily="18" charset="0"/>
                              </a:rPr>
                              <m:t>𝑠𝑡𝑜𝑐𝑘</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nary>
                  </m:oMath>
                </a14:m>
                <a:endParaRPr lang="en-GB" dirty="0" smtClean="0"/>
              </a:p>
              <a:p>
                <a:r>
                  <a:rPr lang="en-US" dirty="0" smtClean="0"/>
                  <a:t>This is done using the following code</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6"/>
                <a:ext cx="10515600" cy="2250327"/>
              </a:xfrm>
              <a:blipFill>
                <a:blip r:embed="rId2"/>
                <a:stretch>
                  <a:fillRect l="-928" t="-6757" r="-522" b="-7027"/>
                </a:stretch>
              </a:blipFill>
            </p:spPr>
            <p:txBody>
              <a:bodyPr/>
              <a:lstStyle/>
              <a:p>
                <a:r>
                  <a:rPr lang="en-GB">
                    <a:noFill/>
                  </a:rPr>
                  <a:t> </a:t>
                </a:r>
              </a:p>
            </p:txBody>
          </p:sp>
        </mc:Fallback>
      </mc:AlternateContent>
      <p:pic>
        <p:nvPicPr>
          <p:cNvPr id="5" name="Picture 4"/>
          <p:cNvPicPr>
            <a:picLocks noChangeAspect="1"/>
          </p:cNvPicPr>
          <p:nvPr/>
        </p:nvPicPr>
        <p:blipFill>
          <a:blip r:embed="rId3"/>
          <a:stretch>
            <a:fillRect/>
          </a:stretch>
        </p:blipFill>
        <p:spPr>
          <a:xfrm>
            <a:off x="1877574" y="2293938"/>
            <a:ext cx="7033343" cy="4283593"/>
          </a:xfrm>
          <a:prstGeom prst="rect">
            <a:avLst/>
          </a:prstGeom>
        </p:spPr>
      </p:pic>
      <p:sp>
        <p:nvSpPr>
          <p:cNvPr id="6" name="Rectangle 5"/>
          <p:cNvSpPr/>
          <p:nvPr/>
        </p:nvSpPr>
        <p:spPr>
          <a:xfrm>
            <a:off x="2850776" y="5135494"/>
            <a:ext cx="5934635" cy="1912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 Single Corner Rectangle 6"/>
          <p:cNvSpPr/>
          <p:nvPr/>
        </p:nvSpPr>
        <p:spPr>
          <a:xfrm>
            <a:off x="1021976" y="3233271"/>
            <a:ext cx="5695577" cy="442258"/>
          </a:xfrm>
          <a:prstGeom prst="round1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0113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Volatility Using the </a:t>
            </a:r>
            <a:r>
              <a:rPr lang="en-US" dirty="0"/>
              <a:t>C</a:t>
            </a:r>
            <a:r>
              <a:rPr lang="en-US" dirty="0" smtClean="0"/>
              <a:t>ovariance Matrix and Weights</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The volatility of the portfolio is calculated as follows</a:t>
                </a:r>
              </a:p>
              <a:p>
                <a:pPr marL="0" indent="0">
                  <a:buNone/>
                </a:pPr>
                <a:endParaRPr lang="en-US" dirty="0"/>
              </a:p>
              <a:p>
                <a:pPr marL="0" indent="0">
                  <a:buNone/>
                </a:pPr>
                <a14:m>
                  <m:oMath xmlns:m="http://schemas.openxmlformats.org/officeDocument/2006/math">
                    <m:r>
                      <a:rPr lang="en-US" b="0" i="1" smtClean="0">
                        <a:latin typeface="Cambria Math" panose="02040503050406030204" pitchFamily="18" charset="0"/>
                      </a:rPr>
                      <m:t>𝑉𝑜𝑙𝑎𝑡𝑖𝑙𝑖𝑡𝑦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d>
                      <m:dPr>
                        <m:ctrlPr>
                          <a:rPr lang="en-GB" i="1" smtClean="0">
                            <a:latin typeface="Cambria Math" panose="02040503050406030204" pitchFamily="18" charset="0"/>
                          </a:rPr>
                        </m:ctrlPr>
                      </m:dPr>
                      <m:e>
                        <m:r>
                          <a:rPr lang="en-US" b="0" i="1" smtClean="0">
                            <a:latin typeface="Cambria Math" panose="02040503050406030204" pitchFamily="18" charset="0"/>
                          </a:rPr>
                          <m:t> </m:t>
                        </m:r>
                        <m:sSub>
                          <m:sSubPr>
                            <m:ctrlPr>
                              <a:rPr lang="en-GB"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GB" i="1" smtClean="0">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𝑉𝑎𝑟𝑖𝑎𝑛𝑐𝑒</m:t>
                            </m:r>
                          </m:e>
                          <m:sub>
                            <m:r>
                              <a:rPr lang="en-US" b="0" i="1" smtClean="0">
                                <a:latin typeface="Cambria Math" panose="02040503050406030204" pitchFamily="18" charset="0"/>
                                <a:ea typeface="Cambria Math" panose="02040503050406030204" pitchFamily="18" charset="0"/>
                              </a:rPr>
                              <m:t>𝑠𝑡𝑜𝑐𝑘</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𝐶𝑜𝑣</m:t>
                            </m:r>
                          </m:e>
                          <m:sub>
                            <m:r>
                              <a:rPr lang="en-US" b="0" i="1" smtClean="0">
                                <a:latin typeface="Cambria Math" panose="02040503050406030204" pitchFamily="18" charset="0"/>
                                <a:ea typeface="Cambria Math" panose="02040503050406030204" pitchFamily="18" charset="0"/>
                              </a:rPr>
                              <m:t>𝑠𝑡𝑜𝑐𝑘</m:t>
                            </m:r>
                            <m:r>
                              <a:rPr lang="en-US" b="0" i="1" smtClean="0">
                                <a:latin typeface="Cambria Math" panose="02040503050406030204" pitchFamily="18" charset="0"/>
                                <a:ea typeface="Cambria Math" panose="02040503050406030204" pitchFamily="18" charset="0"/>
                              </a:rPr>
                              <m:t>1,2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𝐶𝑜𝑣</m:t>
                            </m:r>
                          </m:e>
                          <m:sub>
                            <m:r>
                              <a:rPr lang="en-US" b="0" i="1" smtClean="0">
                                <a:latin typeface="Cambria Math" panose="02040503050406030204" pitchFamily="18" charset="0"/>
                                <a:ea typeface="Cambria Math" panose="02040503050406030204" pitchFamily="18" charset="0"/>
                              </a:rPr>
                              <m:t>𝑠𝑡𝑜𝑐𝑘</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𝑛</m:t>
                            </m:r>
                          </m:sub>
                        </m:sSub>
                      </m:e>
                    </m:d>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𝑤</m:t>
                        </m:r>
                      </m:e>
                      <m:sub>
                        <m:r>
                          <a:rPr lang="en-US" b="0" i="1" smtClean="0">
                            <a:latin typeface="Cambria Math" panose="02040503050406030204" pitchFamily="18" charset="0"/>
                          </a:rPr>
                          <m:t>2</m:t>
                        </m:r>
                      </m:sub>
                    </m:sSub>
                    <m:d>
                      <m:dPr>
                        <m:ctrlPr>
                          <a:rPr lang="en-GB" i="1">
                            <a:latin typeface="Cambria Math" panose="02040503050406030204" pitchFamily="18" charset="0"/>
                          </a:rPr>
                        </m:ctrlPr>
                      </m:dPr>
                      <m:e>
                        <m:r>
                          <a:rPr lang="en-US" i="1">
                            <a:latin typeface="Cambria Math" panose="02040503050406030204" pitchFamily="18" charset="0"/>
                          </a:rPr>
                          <m:t> </m:t>
                        </m:r>
                        <m:sSub>
                          <m:sSubPr>
                            <m:ctrlPr>
                              <a:rPr lang="en-GB"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𝐶𝑜𝑣</m:t>
                            </m:r>
                          </m:e>
                          <m:sub>
                            <m:r>
                              <a:rPr lang="en-US" i="1">
                                <a:latin typeface="Cambria Math" panose="02040503050406030204" pitchFamily="18" charset="0"/>
                                <a:ea typeface="Cambria Math" panose="02040503050406030204" pitchFamily="18" charset="0"/>
                              </a:rPr>
                              <m:t>𝑠𝑡𝑜𝑐𝑘</m:t>
                            </m:r>
                            <m:r>
                              <a:rPr lang="en-US" b="0" i="1" smtClean="0">
                                <a:latin typeface="Cambria Math" panose="02040503050406030204" pitchFamily="18" charset="0"/>
                                <a:ea typeface="Cambria Math" panose="02040503050406030204" pitchFamily="18" charset="0"/>
                              </a:rPr>
                              <m:t>2,1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𝑉𝑎𝑟𝑖𝑎𝑛𝑐𝑒</m:t>
                            </m:r>
                          </m:e>
                          <m:sub>
                            <m:r>
                              <a:rPr lang="en-US" i="1">
                                <a:latin typeface="Cambria Math" panose="02040503050406030204" pitchFamily="18" charset="0"/>
                                <a:ea typeface="Cambria Math" panose="02040503050406030204" pitchFamily="18" charset="0"/>
                              </a:rPr>
                              <m:t>𝑠𝑡𝑜𝑐𝑘</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𝐶𝑜𝑣</m:t>
                            </m:r>
                          </m:e>
                          <m:sub>
                            <m:r>
                              <a:rPr lang="en-US" i="1">
                                <a:latin typeface="Cambria Math" panose="02040503050406030204" pitchFamily="18" charset="0"/>
                                <a:ea typeface="Cambria Math" panose="02040503050406030204" pitchFamily="18" charset="0"/>
                              </a:rPr>
                              <m:t>𝑠𝑡𝑜𝑐𝑘</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d>
                      <m:dPr>
                        <m:ctrlPr>
                          <a:rPr lang="en-GB" i="1">
                            <a:latin typeface="Cambria Math" panose="02040503050406030204" pitchFamily="18" charset="0"/>
                          </a:rPr>
                        </m:ctrlPr>
                      </m:dPr>
                      <m:e>
                        <m:r>
                          <a:rPr lang="en-US" i="1">
                            <a:latin typeface="Cambria Math" panose="02040503050406030204" pitchFamily="18" charset="0"/>
                          </a:rPr>
                          <m:t> </m:t>
                        </m:r>
                        <m:sSub>
                          <m:sSubPr>
                            <m:ctrlPr>
                              <a:rPr lang="en-GB"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𝐶𝑜𝑣</m:t>
                            </m:r>
                          </m:e>
                          <m:sub>
                            <m:r>
                              <a:rPr lang="en-US" i="1">
                                <a:latin typeface="Cambria Math" panose="02040503050406030204" pitchFamily="18" charset="0"/>
                                <a:ea typeface="Cambria Math" panose="02040503050406030204" pitchFamily="18" charset="0"/>
                              </a:rPr>
                              <m:t>𝑠𝑡𝑜𝑐𝑘</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𝐶𝑜𝑣</m:t>
                            </m:r>
                          </m:e>
                          <m:sub>
                            <m:r>
                              <a:rPr lang="en-US" i="1">
                                <a:latin typeface="Cambria Math" panose="02040503050406030204" pitchFamily="18" charset="0"/>
                                <a:ea typeface="Cambria Math" panose="02040503050406030204" pitchFamily="18" charset="0"/>
                              </a:rPr>
                              <m:t>𝑠𝑡𝑜𝑐𝑘</m:t>
                            </m:r>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𝑉𝑎𝑟𝑖𝑎𝑛𝑐𝑒</m:t>
                            </m:r>
                          </m:e>
                          <m:sub>
                            <m:r>
                              <a:rPr lang="en-US" i="1">
                                <a:latin typeface="Cambria Math" panose="02040503050406030204" pitchFamily="18" charset="0"/>
                                <a:ea typeface="Cambria Math" panose="02040503050406030204" pitchFamily="18" charset="0"/>
                              </a:rPr>
                              <m:t>𝑠𝑡𝑜𝑐𝑘</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𝑛</m:t>
                            </m:r>
                          </m:sub>
                        </m:sSub>
                      </m:e>
                    </m:d>
                    <m:r>
                      <a:rPr lang="en-US" b="0" i="1"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𝐶𝑜𝑣</m:t>
                                        </m:r>
                                      </m:e>
                                      <m:sub>
                                        <m:r>
                                          <a:rPr lang="en-US" i="1">
                                            <a:latin typeface="Cambria Math" panose="02040503050406030204" pitchFamily="18" charset="0"/>
                                            <a:ea typeface="Cambria Math" panose="02040503050406030204" pitchFamily="18" charset="0"/>
                                          </a:rPr>
                                          <m:t>𝑠𝑡𝑜𝑐𝑘</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Sub>
                                  </m:e>
                                </m:d>
                              </m:e>
                            </m:nary>
                          </m:e>
                        </m:d>
                      </m:e>
                    </m:nary>
                  </m:oMath>
                </a14:m>
                <a:r>
                  <a:rPr lang="en-GB" dirty="0" smtClean="0"/>
                  <a:t> </a:t>
                </a:r>
              </a:p>
              <a:p>
                <a:pPr marL="0" indent="0">
                  <a:buNone/>
                </a:pPr>
                <a:r>
                  <a:rPr lang="en-GB" dirty="0" smtClean="0"/>
                  <a:t>[noting that </a:t>
                </a:r>
                <a14:m>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𝐶𝑜𝑣</m:t>
                        </m:r>
                      </m:e>
                      <m:sub>
                        <m:r>
                          <a:rPr lang="en-US" b="0" i="1" smtClean="0">
                            <a:latin typeface="Cambria Math" panose="02040503050406030204" pitchFamily="18" charset="0"/>
                          </a:rPr>
                          <m:t>𝑠𝑡𝑜𝑐𝑘</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 </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𝑉𝑎𝑟𝑖𝑎𝑛𝑐𝑒</m:t>
                        </m:r>
                      </m:e>
                      <m:sub>
                        <m:r>
                          <a:rPr lang="en-US" b="0" i="1" smtClean="0">
                            <a:latin typeface="Cambria Math" panose="02040503050406030204" pitchFamily="18" charset="0"/>
                          </a:rPr>
                          <m:t>𝑠𝑡𝑜𝑐𝑘</m:t>
                        </m:r>
                        <m:r>
                          <a:rPr lang="en-US" b="0" i="1" smtClean="0">
                            <a:latin typeface="Cambria Math" panose="02040503050406030204" pitchFamily="18" charset="0"/>
                          </a:rPr>
                          <m:t> </m:t>
                        </m:r>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GB" dirty="0" smtClean="0"/>
                  <a:t>]</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34157229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Volatility Using the Covariance Matrix and Weights</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This equation is implemented using the following code. The </a:t>
                </a:r>
                <a:r>
                  <a:rPr lang="en-US" dirty="0" err="1" smtClean="0"/>
                  <a:t>np.sqrt</a:t>
                </a:r>
                <a:r>
                  <a:rPr lang="en-US" dirty="0" smtClean="0"/>
                  <a:t>() function is simply used to convert volatility from a variance/covariance value to a standard deviation value</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𝑉𝑎𝑟𝑖𝑎𝑛𝑐𝑒</m:t>
                      </m:r>
                      <m:r>
                        <a:rPr lang="en-US" b="0" i="1" smtClean="0">
                          <a:latin typeface="Cambria Math" panose="02040503050406030204" pitchFamily="18" charset="0"/>
                          <a:ea typeface="Cambria Math" panose="02040503050406030204" pitchFamily="18" charset="0"/>
                        </a:rPr>
                        <m:t>)</m:t>
                      </m:r>
                    </m:oMath>
                  </m:oMathPara>
                </a14:m>
                <a:endParaRPr lang="en-US" dirty="0" smtClean="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58"/>
                </a:stretch>
              </a:blipFill>
            </p:spPr>
            <p:txBody>
              <a:bodyPr/>
              <a:lstStyle/>
              <a:p>
                <a:r>
                  <a:rPr lang="en-GB">
                    <a:noFill/>
                  </a:rPr>
                  <a:t> </a:t>
                </a:r>
              </a:p>
            </p:txBody>
          </p:sp>
        </mc:Fallback>
      </mc:AlternateContent>
      <p:pic>
        <p:nvPicPr>
          <p:cNvPr id="4" name="Picture 3"/>
          <p:cNvPicPr>
            <a:picLocks noChangeAspect="1"/>
          </p:cNvPicPr>
          <p:nvPr/>
        </p:nvPicPr>
        <p:blipFill>
          <a:blip r:embed="rId3"/>
          <a:stretch>
            <a:fillRect/>
          </a:stretch>
        </p:blipFill>
        <p:spPr>
          <a:xfrm>
            <a:off x="1913432" y="1893370"/>
            <a:ext cx="7033343" cy="4283593"/>
          </a:xfrm>
          <a:prstGeom prst="rect">
            <a:avLst/>
          </a:prstGeom>
        </p:spPr>
      </p:pic>
      <p:sp>
        <p:nvSpPr>
          <p:cNvPr id="5" name="Rectangle 4"/>
          <p:cNvSpPr/>
          <p:nvPr/>
        </p:nvSpPr>
        <p:spPr>
          <a:xfrm>
            <a:off x="2886634" y="4878361"/>
            <a:ext cx="5934635" cy="1912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01396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Intro: The Project</a:t>
            </a:r>
          </a:p>
          <a:p>
            <a:r>
              <a:rPr lang="en-US" dirty="0" smtClean="0">
                <a:solidFill>
                  <a:schemeClr val="bg1">
                    <a:lumMod val="50000"/>
                  </a:schemeClr>
                </a:solidFill>
              </a:rPr>
              <a:t>Data Import</a:t>
            </a:r>
          </a:p>
          <a:p>
            <a:r>
              <a:rPr lang="en-US" dirty="0" smtClean="0">
                <a:solidFill>
                  <a:schemeClr val="bg1">
                    <a:lumMod val="50000"/>
                  </a:schemeClr>
                </a:solidFill>
              </a:rPr>
              <a:t>Analyzing Stock Data</a:t>
            </a:r>
          </a:p>
          <a:p>
            <a:r>
              <a:rPr lang="en-US" dirty="0" smtClean="0">
                <a:solidFill>
                  <a:schemeClr val="bg1">
                    <a:lumMod val="50000"/>
                  </a:schemeClr>
                </a:solidFill>
              </a:rPr>
              <a:t>Creating Random </a:t>
            </a:r>
            <a:r>
              <a:rPr lang="en-US" dirty="0" err="1" smtClean="0">
                <a:solidFill>
                  <a:schemeClr val="bg1">
                    <a:lumMod val="50000"/>
                  </a:schemeClr>
                </a:solidFill>
              </a:rPr>
              <a:t>Porfolios</a:t>
            </a:r>
            <a:endParaRPr lang="en-US" dirty="0" smtClean="0">
              <a:solidFill>
                <a:schemeClr val="bg1">
                  <a:lumMod val="50000"/>
                </a:schemeClr>
              </a:solidFill>
            </a:endParaRPr>
          </a:p>
          <a:p>
            <a:r>
              <a:rPr lang="en-US" dirty="0" smtClean="0">
                <a:solidFill>
                  <a:schemeClr val="bg1">
                    <a:lumMod val="50000"/>
                  </a:schemeClr>
                </a:solidFill>
              </a:rPr>
              <a:t>Plotting Portfolios</a:t>
            </a:r>
          </a:p>
          <a:p>
            <a:r>
              <a:rPr lang="en-US" dirty="0" smtClean="0">
                <a:solidFill>
                  <a:schemeClr val="bg1">
                    <a:lumMod val="50000"/>
                  </a:schemeClr>
                </a:solidFill>
              </a:rPr>
              <a:t>Optimizing Portfolios</a:t>
            </a:r>
          </a:p>
          <a:p>
            <a:r>
              <a:rPr lang="en-US" dirty="0" smtClean="0">
                <a:solidFill>
                  <a:schemeClr val="bg1">
                    <a:lumMod val="50000"/>
                  </a:schemeClr>
                </a:solidFill>
              </a:rPr>
              <a:t>Adding More Stocks to the Portfolio</a:t>
            </a:r>
          </a:p>
          <a:p>
            <a:r>
              <a:rPr lang="en-US" dirty="0" smtClean="0">
                <a:solidFill>
                  <a:schemeClr val="bg1">
                    <a:lumMod val="50000"/>
                  </a:schemeClr>
                </a:solidFill>
              </a:rPr>
              <a:t>Conclusion </a:t>
            </a:r>
            <a:endParaRPr lang="en-US" dirty="0">
              <a:solidFill>
                <a:schemeClr val="bg1">
                  <a:lumMod val="50000"/>
                </a:schemeClr>
              </a:solidFill>
            </a:endParaRPr>
          </a:p>
        </p:txBody>
      </p:sp>
    </p:spTree>
    <p:extLst>
      <p:ext uri="{BB962C8B-B14F-4D97-AF65-F5344CB8AC3E}">
        <p14:creationId xmlns:p14="http://schemas.microsoft.com/office/powerpoint/2010/main" val="30800617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Returning Volatility and Returns </a:t>
            </a:r>
            <a:endParaRPr lang="en-GB" dirty="0"/>
          </a:p>
        </p:txBody>
      </p:sp>
      <p:sp>
        <p:nvSpPr>
          <p:cNvPr id="3" name="Content Placeholder 2"/>
          <p:cNvSpPr>
            <a:spLocks noGrp="1"/>
          </p:cNvSpPr>
          <p:nvPr>
            <p:ph idx="1"/>
          </p:nvPr>
        </p:nvSpPr>
        <p:spPr/>
        <p:txBody>
          <a:bodyPr/>
          <a:lstStyle/>
          <a:p>
            <a:r>
              <a:rPr lang="en-US" dirty="0" smtClean="0"/>
              <a:t>Once Returns and volatility are computed they are stored in a pandas </a:t>
            </a:r>
            <a:r>
              <a:rPr lang="en-US" dirty="0" err="1" smtClean="0"/>
              <a:t>dataframe</a:t>
            </a:r>
            <a:r>
              <a:rPr lang="en-US" dirty="0" smtClean="0"/>
              <a:t> containing the returns, volatility and asset weights of each individual random portfolio. The data frame is returned at the end of the </a:t>
            </a:r>
            <a:r>
              <a:rPr lang="en-US" dirty="0" err="1" smtClean="0"/>
              <a:t>return_portfolios</a:t>
            </a:r>
            <a:r>
              <a:rPr lang="en-US" dirty="0" smtClean="0"/>
              <a:t>() function, shown below</a:t>
            </a:r>
          </a:p>
          <a:p>
            <a:endParaRPr lang="en-GB" dirty="0"/>
          </a:p>
        </p:txBody>
      </p:sp>
      <p:pic>
        <p:nvPicPr>
          <p:cNvPr id="4" name="Picture 3"/>
          <p:cNvPicPr>
            <a:picLocks noChangeAspect="1"/>
          </p:cNvPicPr>
          <p:nvPr/>
        </p:nvPicPr>
        <p:blipFill>
          <a:blip r:embed="rId2"/>
          <a:stretch>
            <a:fillRect/>
          </a:stretch>
        </p:blipFill>
        <p:spPr>
          <a:xfrm>
            <a:off x="1053963" y="3374893"/>
            <a:ext cx="3759942" cy="2848507"/>
          </a:xfrm>
          <a:prstGeom prst="rect">
            <a:avLst/>
          </a:prstGeom>
        </p:spPr>
      </p:pic>
      <p:sp>
        <p:nvSpPr>
          <p:cNvPr id="5" name="Rectangle 4"/>
          <p:cNvSpPr/>
          <p:nvPr/>
        </p:nvSpPr>
        <p:spPr>
          <a:xfrm>
            <a:off x="1122438" y="5026781"/>
            <a:ext cx="3773714" cy="13159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866290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the </a:t>
            </a:r>
            <a:r>
              <a:rPr lang="en-US" dirty="0"/>
              <a:t>R</a:t>
            </a:r>
            <a:r>
              <a:rPr lang="en-US" dirty="0" smtClean="0"/>
              <a:t>andomized Portfolios</a:t>
            </a:r>
            <a:endParaRPr lang="en-GB" dirty="0"/>
          </a:p>
        </p:txBody>
      </p:sp>
      <p:sp>
        <p:nvSpPr>
          <p:cNvPr id="3" name="Content Placeholder 2"/>
          <p:cNvSpPr>
            <a:spLocks noGrp="1"/>
          </p:cNvSpPr>
          <p:nvPr>
            <p:ph idx="1"/>
          </p:nvPr>
        </p:nvSpPr>
        <p:spPr/>
        <p:txBody>
          <a:bodyPr/>
          <a:lstStyle/>
          <a:p>
            <a:r>
              <a:rPr lang="en-US" dirty="0" smtClean="0"/>
              <a:t>So now that we have a number of randomly generated portfolios for a given set of assets, as well as the returns and risks of each of these portfolios all that is left to do is plot the portfolios with returns versus risks and choose a portfolio that we wish to invest in.</a:t>
            </a:r>
          </a:p>
          <a:p>
            <a:endParaRPr lang="en-GB" dirty="0"/>
          </a:p>
        </p:txBody>
      </p:sp>
      <p:pic>
        <p:nvPicPr>
          <p:cNvPr id="4" name="Picture 3"/>
          <p:cNvPicPr>
            <a:picLocks noChangeAspect="1"/>
          </p:cNvPicPr>
          <p:nvPr/>
        </p:nvPicPr>
        <p:blipFill>
          <a:blip r:embed="rId2"/>
          <a:stretch>
            <a:fillRect/>
          </a:stretch>
        </p:blipFill>
        <p:spPr>
          <a:xfrm>
            <a:off x="545778" y="3600933"/>
            <a:ext cx="10916596" cy="2781541"/>
          </a:xfrm>
          <a:prstGeom prst="rect">
            <a:avLst/>
          </a:prstGeom>
        </p:spPr>
      </p:pic>
      <p:sp>
        <p:nvSpPr>
          <p:cNvPr id="5" name="Rectangle 4"/>
          <p:cNvSpPr/>
          <p:nvPr/>
        </p:nvSpPr>
        <p:spPr>
          <a:xfrm>
            <a:off x="425752" y="4760686"/>
            <a:ext cx="4746172" cy="2660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199223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solidFill>
                  <a:schemeClr val="bg1">
                    <a:lumMod val="50000"/>
                  </a:schemeClr>
                </a:solidFill>
              </a:rPr>
              <a:t>Intro: The Project</a:t>
            </a:r>
          </a:p>
          <a:p>
            <a:r>
              <a:rPr lang="en-US" dirty="0" smtClean="0">
                <a:solidFill>
                  <a:schemeClr val="bg1">
                    <a:lumMod val="50000"/>
                  </a:schemeClr>
                </a:solidFill>
              </a:rPr>
              <a:t>Data Import</a:t>
            </a:r>
          </a:p>
          <a:p>
            <a:r>
              <a:rPr lang="en-US" dirty="0" smtClean="0">
                <a:solidFill>
                  <a:schemeClr val="bg1">
                    <a:lumMod val="50000"/>
                  </a:schemeClr>
                </a:solidFill>
              </a:rPr>
              <a:t>Analyzing Stock Data</a:t>
            </a:r>
          </a:p>
          <a:p>
            <a:r>
              <a:rPr lang="en-US" dirty="0" smtClean="0">
                <a:solidFill>
                  <a:schemeClr val="bg1">
                    <a:lumMod val="50000"/>
                  </a:schemeClr>
                </a:solidFill>
              </a:rPr>
              <a:t>Creating Random </a:t>
            </a:r>
            <a:r>
              <a:rPr lang="en-US" dirty="0" err="1" smtClean="0">
                <a:solidFill>
                  <a:schemeClr val="bg1">
                    <a:lumMod val="50000"/>
                  </a:schemeClr>
                </a:solidFill>
              </a:rPr>
              <a:t>Porfolios</a:t>
            </a:r>
            <a:endParaRPr lang="en-US" dirty="0" smtClean="0">
              <a:solidFill>
                <a:schemeClr val="bg1">
                  <a:lumMod val="50000"/>
                </a:schemeClr>
              </a:solidFill>
            </a:endParaRPr>
          </a:p>
          <a:p>
            <a:r>
              <a:rPr lang="en-US" dirty="0" smtClean="0"/>
              <a:t>Plotting Portfolios</a:t>
            </a:r>
          </a:p>
          <a:p>
            <a:r>
              <a:rPr lang="en-US" dirty="0" smtClean="0">
                <a:solidFill>
                  <a:schemeClr val="bg1">
                    <a:lumMod val="50000"/>
                  </a:schemeClr>
                </a:solidFill>
              </a:rPr>
              <a:t>Optimizing Portfolios</a:t>
            </a:r>
          </a:p>
          <a:p>
            <a:r>
              <a:rPr lang="en-US" dirty="0" smtClean="0">
                <a:solidFill>
                  <a:schemeClr val="bg1">
                    <a:lumMod val="50000"/>
                  </a:schemeClr>
                </a:solidFill>
              </a:rPr>
              <a:t>Adding More Stocks to the Portfolio</a:t>
            </a:r>
          </a:p>
          <a:p>
            <a:r>
              <a:rPr lang="en-US" dirty="0" smtClean="0">
                <a:solidFill>
                  <a:schemeClr val="bg1">
                    <a:lumMod val="50000"/>
                  </a:schemeClr>
                </a:solidFill>
              </a:rPr>
              <a:t>Conclusion </a:t>
            </a:r>
            <a:endParaRPr lang="en-US" dirty="0">
              <a:solidFill>
                <a:schemeClr val="bg1">
                  <a:lumMod val="50000"/>
                </a:schemeClr>
              </a:solidFill>
            </a:endParaRPr>
          </a:p>
        </p:txBody>
      </p:sp>
    </p:spTree>
    <p:extLst>
      <p:ext uri="{BB962C8B-B14F-4D97-AF65-F5344CB8AC3E}">
        <p14:creationId xmlns:p14="http://schemas.microsoft.com/office/powerpoint/2010/main" val="34459874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the Randomized Portfolios</a:t>
            </a:r>
            <a:endParaRPr lang="en-GB" dirty="0"/>
          </a:p>
        </p:txBody>
      </p:sp>
      <p:sp>
        <p:nvSpPr>
          <p:cNvPr id="3" name="Content Placeholder 2"/>
          <p:cNvSpPr>
            <a:spLocks noGrp="1"/>
          </p:cNvSpPr>
          <p:nvPr>
            <p:ph idx="1"/>
          </p:nvPr>
        </p:nvSpPr>
        <p:spPr>
          <a:xfrm>
            <a:off x="838200" y="1825625"/>
            <a:ext cx="10515600" cy="835327"/>
          </a:xfrm>
        </p:spPr>
        <p:txBody>
          <a:bodyPr>
            <a:normAutofit fontScale="92500" lnSpcReduction="20000"/>
          </a:bodyPr>
          <a:lstStyle/>
          <a:p>
            <a:r>
              <a:rPr lang="en-US" sz="1800" dirty="0" smtClean="0"/>
              <a:t>This results in the following plot, showing each randomized portfolio as a blue scatter point. As well as the expected return and volatility of each Individual asset (Red X’s) . The Yellow X represents the distribution of just these four assets taken from a much larger managed portfolio (Citigroup, containing 30 stocks). The weights are shown in the table below. AMT being uncorrelated with the tech stocks greatly reduces the risk of the portfolio</a:t>
            </a:r>
          </a:p>
          <a:p>
            <a:endParaRPr lang="en-GB" dirty="0"/>
          </a:p>
        </p:txBody>
      </p:sp>
      <p:pic>
        <p:nvPicPr>
          <p:cNvPr id="4" name="Picture 3"/>
          <p:cNvPicPr>
            <a:picLocks noChangeAspect="1"/>
          </p:cNvPicPr>
          <p:nvPr/>
        </p:nvPicPr>
        <p:blipFill>
          <a:blip r:embed="rId2"/>
          <a:stretch>
            <a:fillRect/>
          </a:stretch>
        </p:blipFill>
        <p:spPr>
          <a:xfrm>
            <a:off x="598545" y="2737685"/>
            <a:ext cx="8688890" cy="3984848"/>
          </a:xfrm>
          <a:prstGeom prst="rect">
            <a:avLst/>
          </a:prstGeom>
        </p:spPr>
      </p:pic>
      <p:sp>
        <p:nvSpPr>
          <p:cNvPr id="5" name="TextBox 4"/>
          <p:cNvSpPr txBox="1"/>
          <p:nvPr/>
        </p:nvSpPr>
        <p:spPr>
          <a:xfrm>
            <a:off x="7765711" y="3063012"/>
            <a:ext cx="1006323" cy="369332"/>
          </a:xfrm>
          <a:prstGeom prst="rect">
            <a:avLst/>
          </a:prstGeom>
          <a:noFill/>
        </p:spPr>
        <p:txBody>
          <a:bodyPr wrap="square" rtlCol="0">
            <a:spAutoFit/>
          </a:bodyPr>
          <a:lstStyle/>
          <a:p>
            <a:r>
              <a:rPr lang="en-US" dirty="0" smtClean="0"/>
              <a:t>AMZN</a:t>
            </a:r>
            <a:endParaRPr lang="en-GB" dirty="0"/>
          </a:p>
        </p:txBody>
      </p:sp>
      <p:sp>
        <p:nvSpPr>
          <p:cNvPr id="6" name="TextBox 5"/>
          <p:cNvSpPr txBox="1"/>
          <p:nvPr/>
        </p:nvSpPr>
        <p:spPr>
          <a:xfrm>
            <a:off x="4604444" y="6008914"/>
            <a:ext cx="832152" cy="369332"/>
          </a:xfrm>
          <a:prstGeom prst="rect">
            <a:avLst/>
          </a:prstGeom>
          <a:noFill/>
        </p:spPr>
        <p:txBody>
          <a:bodyPr wrap="square" rtlCol="0">
            <a:spAutoFit/>
          </a:bodyPr>
          <a:lstStyle/>
          <a:p>
            <a:r>
              <a:rPr lang="en-US" dirty="0" smtClean="0"/>
              <a:t>AMT</a:t>
            </a:r>
            <a:endParaRPr lang="en-GB" dirty="0"/>
          </a:p>
        </p:txBody>
      </p:sp>
      <p:sp>
        <p:nvSpPr>
          <p:cNvPr id="7" name="TextBox 6"/>
          <p:cNvSpPr txBox="1"/>
          <p:nvPr/>
        </p:nvSpPr>
        <p:spPr>
          <a:xfrm>
            <a:off x="6243986" y="5770460"/>
            <a:ext cx="851505" cy="369332"/>
          </a:xfrm>
          <a:prstGeom prst="rect">
            <a:avLst/>
          </a:prstGeom>
          <a:noFill/>
        </p:spPr>
        <p:txBody>
          <a:bodyPr wrap="square" rtlCol="0">
            <a:spAutoFit/>
          </a:bodyPr>
          <a:lstStyle/>
          <a:p>
            <a:r>
              <a:rPr lang="en-US" dirty="0" smtClean="0"/>
              <a:t>GOOG</a:t>
            </a:r>
            <a:endParaRPr lang="en-GB" dirty="0"/>
          </a:p>
        </p:txBody>
      </p:sp>
      <p:sp>
        <p:nvSpPr>
          <p:cNvPr id="8" name="TextBox 7"/>
          <p:cNvSpPr txBox="1"/>
          <p:nvPr/>
        </p:nvSpPr>
        <p:spPr>
          <a:xfrm>
            <a:off x="7402853" y="5639582"/>
            <a:ext cx="725715" cy="369332"/>
          </a:xfrm>
          <a:prstGeom prst="rect">
            <a:avLst/>
          </a:prstGeom>
          <a:noFill/>
        </p:spPr>
        <p:txBody>
          <a:bodyPr wrap="square" rtlCol="0">
            <a:spAutoFit/>
          </a:bodyPr>
          <a:lstStyle/>
          <a:p>
            <a:r>
              <a:rPr lang="en-US" dirty="0" smtClean="0"/>
              <a:t>AAPL</a:t>
            </a:r>
            <a:endParaRPr lang="en-GB" dirty="0"/>
          </a:p>
        </p:txBody>
      </p:sp>
      <p:graphicFrame>
        <p:nvGraphicFramePr>
          <p:cNvPr id="9" name="Table 8"/>
          <p:cNvGraphicFramePr>
            <a:graphicFrameLocks noGrp="1"/>
          </p:cNvGraphicFramePr>
          <p:nvPr>
            <p:extLst>
              <p:ext uri="{D42A27DB-BD31-4B8C-83A1-F6EECF244321}">
                <p14:modId xmlns:p14="http://schemas.microsoft.com/office/powerpoint/2010/main" val="3562844241"/>
              </p:ext>
            </p:extLst>
          </p:nvPr>
        </p:nvGraphicFramePr>
        <p:xfrm>
          <a:off x="9633884" y="3063012"/>
          <a:ext cx="1935522" cy="3289905"/>
        </p:xfrm>
        <a:graphic>
          <a:graphicData uri="http://schemas.openxmlformats.org/drawingml/2006/table">
            <a:tbl>
              <a:tblPr firstRow="1" bandRow="1">
                <a:tableStyleId>{5C22544A-7EE6-4342-B048-85BDC9FD1C3A}</a:tableStyleId>
              </a:tblPr>
              <a:tblGrid>
                <a:gridCol w="955381">
                  <a:extLst>
                    <a:ext uri="{9D8B030D-6E8A-4147-A177-3AD203B41FA5}">
                      <a16:colId xmlns:a16="http://schemas.microsoft.com/office/drawing/2014/main" val="3170264813"/>
                    </a:ext>
                  </a:extLst>
                </a:gridCol>
                <a:gridCol w="980141">
                  <a:extLst>
                    <a:ext uri="{9D8B030D-6E8A-4147-A177-3AD203B41FA5}">
                      <a16:colId xmlns:a16="http://schemas.microsoft.com/office/drawing/2014/main" val="1348702532"/>
                    </a:ext>
                  </a:extLst>
                </a:gridCol>
              </a:tblGrid>
              <a:tr h="657981">
                <a:tc>
                  <a:txBody>
                    <a:bodyPr/>
                    <a:lstStyle/>
                    <a:p>
                      <a:endParaRPr lang="en-GB" dirty="0"/>
                    </a:p>
                  </a:txBody>
                  <a:tcPr/>
                </a:tc>
                <a:tc>
                  <a:txBody>
                    <a:bodyPr/>
                    <a:lstStyle/>
                    <a:p>
                      <a:r>
                        <a:rPr lang="en-US" dirty="0" smtClean="0"/>
                        <a:t>Weight</a:t>
                      </a:r>
                      <a:endParaRPr lang="en-GB" dirty="0"/>
                    </a:p>
                  </a:txBody>
                  <a:tcPr/>
                </a:tc>
                <a:extLst>
                  <a:ext uri="{0D108BD9-81ED-4DB2-BD59-A6C34878D82A}">
                    <a16:rowId xmlns:a16="http://schemas.microsoft.com/office/drawing/2014/main" val="3500335204"/>
                  </a:ext>
                </a:extLst>
              </a:tr>
              <a:tr h="657981">
                <a:tc>
                  <a:txBody>
                    <a:bodyPr/>
                    <a:lstStyle/>
                    <a:p>
                      <a:r>
                        <a:rPr lang="en-US" dirty="0" smtClean="0"/>
                        <a:t>GOOG</a:t>
                      </a:r>
                      <a:endParaRPr lang="en-GB" dirty="0"/>
                    </a:p>
                  </a:txBody>
                  <a:tcPr/>
                </a:tc>
                <a:tc>
                  <a:txBody>
                    <a:bodyPr/>
                    <a:lstStyle/>
                    <a:p>
                      <a:r>
                        <a:rPr lang="en-US" dirty="0" smtClean="0"/>
                        <a:t>21.7%</a:t>
                      </a:r>
                      <a:endParaRPr lang="en-GB" dirty="0"/>
                    </a:p>
                  </a:txBody>
                  <a:tcPr/>
                </a:tc>
                <a:extLst>
                  <a:ext uri="{0D108BD9-81ED-4DB2-BD59-A6C34878D82A}">
                    <a16:rowId xmlns:a16="http://schemas.microsoft.com/office/drawing/2014/main" val="2856482499"/>
                  </a:ext>
                </a:extLst>
              </a:tr>
              <a:tr h="657981">
                <a:tc>
                  <a:txBody>
                    <a:bodyPr/>
                    <a:lstStyle/>
                    <a:p>
                      <a:r>
                        <a:rPr lang="en-US" dirty="0" smtClean="0"/>
                        <a:t>AMZN</a:t>
                      </a:r>
                      <a:endParaRPr lang="en-GB" dirty="0"/>
                    </a:p>
                  </a:txBody>
                  <a:tcPr/>
                </a:tc>
                <a:tc>
                  <a:txBody>
                    <a:bodyPr/>
                    <a:lstStyle/>
                    <a:p>
                      <a:r>
                        <a:rPr lang="en-US" dirty="0" smtClean="0"/>
                        <a:t>38%</a:t>
                      </a:r>
                      <a:endParaRPr lang="en-GB" dirty="0"/>
                    </a:p>
                  </a:txBody>
                  <a:tcPr/>
                </a:tc>
                <a:extLst>
                  <a:ext uri="{0D108BD9-81ED-4DB2-BD59-A6C34878D82A}">
                    <a16:rowId xmlns:a16="http://schemas.microsoft.com/office/drawing/2014/main" val="855119990"/>
                  </a:ext>
                </a:extLst>
              </a:tr>
              <a:tr h="657981">
                <a:tc>
                  <a:txBody>
                    <a:bodyPr/>
                    <a:lstStyle/>
                    <a:p>
                      <a:r>
                        <a:rPr lang="en-US" dirty="0" smtClean="0"/>
                        <a:t>AMT</a:t>
                      </a:r>
                      <a:endParaRPr lang="en-GB" dirty="0"/>
                    </a:p>
                  </a:txBody>
                  <a:tcPr/>
                </a:tc>
                <a:tc>
                  <a:txBody>
                    <a:bodyPr/>
                    <a:lstStyle/>
                    <a:p>
                      <a:r>
                        <a:rPr lang="en-US" dirty="0" smtClean="0"/>
                        <a:t>14.5%</a:t>
                      </a:r>
                      <a:endParaRPr lang="en-GB" dirty="0"/>
                    </a:p>
                  </a:txBody>
                  <a:tcPr/>
                </a:tc>
                <a:extLst>
                  <a:ext uri="{0D108BD9-81ED-4DB2-BD59-A6C34878D82A}">
                    <a16:rowId xmlns:a16="http://schemas.microsoft.com/office/drawing/2014/main" val="4075191559"/>
                  </a:ext>
                </a:extLst>
              </a:tr>
              <a:tr h="657981">
                <a:tc>
                  <a:txBody>
                    <a:bodyPr/>
                    <a:lstStyle/>
                    <a:p>
                      <a:r>
                        <a:rPr lang="en-US" dirty="0" smtClean="0"/>
                        <a:t>AAPL</a:t>
                      </a:r>
                      <a:endParaRPr lang="en-GB" dirty="0"/>
                    </a:p>
                  </a:txBody>
                  <a:tcPr/>
                </a:tc>
                <a:tc>
                  <a:txBody>
                    <a:bodyPr/>
                    <a:lstStyle/>
                    <a:p>
                      <a:r>
                        <a:rPr lang="en-US" dirty="0" smtClean="0"/>
                        <a:t>25.8%</a:t>
                      </a:r>
                      <a:endParaRPr lang="en-GB" dirty="0"/>
                    </a:p>
                  </a:txBody>
                  <a:tcPr/>
                </a:tc>
                <a:extLst>
                  <a:ext uri="{0D108BD9-81ED-4DB2-BD59-A6C34878D82A}">
                    <a16:rowId xmlns:a16="http://schemas.microsoft.com/office/drawing/2014/main" val="117035183"/>
                  </a:ext>
                </a:extLst>
              </a:tr>
            </a:tbl>
          </a:graphicData>
        </a:graphic>
      </p:graphicFrame>
      <p:sp>
        <p:nvSpPr>
          <p:cNvPr id="10" name="TextBox 9"/>
          <p:cNvSpPr txBox="1"/>
          <p:nvPr/>
        </p:nvSpPr>
        <p:spPr>
          <a:xfrm>
            <a:off x="3346824" y="4852894"/>
            <a:ext cx="1153459" cy="646331"/>
          </a:xfrm>
          <a:prstGeom prst="rect">
            <a:avLst/>
          </a:prstGeom>
          <a:noFill/>
        </p:spPr>
        <p:txBody>
          <a:bodyPr wrap="square" rtlCol="0">
            <a:spAutoFit/>
          </a:bodyPr>
          <a:lstStyle/>
          <a:p>
            <a:r>
              <a:rPr lang="en-US" dirty="0" smtClean="0"/>
              <a:t>Managed Portfolio</a:t>
            </a:r>
            <a:endParaRPr lang="en-GB" dirty="0"/>
          </a:p>
        </p:txBody>
      </p:sp>
    </p:spTree>
    <p:extLst>
      <p:ext uri="{BB962C8B-B14F-4D97-AF65-F5344CB8AC3E}">
        <p14:creationId xmlns:p14="http://schemas.microsoft.com/office/powerpoint/2010/main" val="40887365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solidFill>
                  <a:schemeClr val="bg1">
                    <a:lumMod val="50000"/>
                  </a:schemeClr>
                </a:solidFill>
              </a:rPr>
              <a:t>Intro: The Project</a:t>
            </a:r>
          </a:p>
          <a:p>
            <a:r>
              <a:rPr lang="en-US" dirty="0" smtClean="0">
                <a:solidFill>
                  <a:schemeClr val="bg1">
                    <a:lumMod val="50000"/>
                  </a:schemeClr>
                </a:solidFill>
              </a:rPr>
              <a:t>Data Import</a:t>
            </a:r>
          </a:p>
          <a:p>
            <a:r>
              <a:rPr lang="en-US" dirty="0" smtClean="0">
                <a:solidFill>
                  <a:schemeClr val="bg1">
                    <a:lumMod val="50000"/>
                  </a:schemeClr>
                </a:solidFill>
              </a:rPr>
              <a:t>Analyzing Stock Data</a:t>
            </a:r>
          </a:p>
          <a:p>
            <a:r>
              <a:rPr lang="en-US" dirty="0" smtClean="0">
                <a:solidFill>
                  <a:schemeClr val="bg1">
                    <a:lumMod val="50000"/>
                  </a:schemeClr>
                </a:solidFill>
              </a:rPr>
              <a:t>Creating Random </a:t>
            </a:r>
            <a:r>
              <a:rPr lang="en-US" dirty="0" err="1" smtClean="0">
                <a:solidFill>
                  <a:schemeClr val="bg1">
                    <a:lumMod val="50000"/>
                  </a:schemeClr>
                </a:solidFill>
              </a:rPr>
              <a:t>Porfolios</a:t>
            </a:r>
            <a:endParaRPr lang="en-US" dirty="0" smtClean="0">
              <a:solidFill>
                <a:schemeClr val="bg1">
                  <a:lumMod val="50000"/>
                </a:schemeClr>
              </a:solidFill>
            </a:endParaRPr>
          </a:p>
          <a:p>
            <a:r>
              <a:rPr lang="en-US" dirty="0" smtClean="0">
                <a:solidFill>
                  <a:schemeClr val="bg1">
                    <a:lumMod val="50000"/>
                  </a:schemeClr>
                </a:solidFill>
              </a:rPr>
              <a:t>Plotting Portfolios</a:t>
            </a:r>
          </a:p>
          <a:p>
            <a:r>
              <a:rPr lang="en-US" dirty="0" smtClean="0"/>
              <a:t>Optimizing Portfolios</a:t>
            </a:r>
          </a:p>
          <a:p>
            <a:r>
              <a:rPr lang="en-US" dirty="0" smtClean="0">
                <a:solidFill>
                  <a:schemeClr val="bg1">
                    <a:lumMod val="50000"/>
                  </a:schemeClr>
                </a:solidFill>
              </a:rPr>
              <a:t>Adding More Stocks to the Portfolio</a:t>
            </a:r>
          </a:p>
          <a:p>
            <a:r>
              <a:rPr lang="en-US" dirty="0" smtClean="0">
                <a:solidFill>
                  <a:schemeClr val="bg1">
                    <a:lumMod val="50000"/>
                  </a:schemeClr>
                </a:solidFill>
              </a:rPr>
              <a:t>Conclusion </a:t>
            </a:r>
            <a:endParaRPr lang="en-US" dirty="0">
              <a:solidFill>
                <a:schemeClr val="bg1">
                  <a:lumMod val="50000"/>
                </a:schemeClr>
              </a:solidFill>
            </a:endParaRPr>
          </a:p>
        </p:txBody>
      </p:sp>
    </p:spTree>
    <p:extLst>
      <p:ext uri="{BB962C8B-B14F-4D97-AF65-F5344CB8AC3E}">
        <p14:creationId xmlns:p14="http://schemas.microsoft.com/office/powerpoint/2010/main" val="31114203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Optimizing the Portfolio for Efficiency</a:t>
            </a:r>
            <a:endParaRPr lang="en-GB" dirty="0"/>
          </a:p>
        </p:txBody>
      </p:sp>
      <p:sp>
        <p:nvSpPr>
          <p:cNvPr id="3" name="Content Placeholder 2"/>
          <p:cNvSpPr>
            <a:spLocks noGrp="1"/>
          </p:cNvSpPr>
          <p:nvPr>
            <p:ph idx="1"/>
          </p:nvPr>
        </p:nvSpPr>
        <p:spPr/>
        <p:txBody>
          <a:bodyPr/>
          <a:lstStyle/>
          <a:p>
            <a:r>
              <a:rPr lang="en-US" dirty="0" smtClean="0"/>
              <a:t>The function optimal portfolio() returns all of the optimal portfolios, </a:t>
            </a:r>
            <a:r>
              <a:rPr lang="en-US" dirty="0" err="1" smtClean="0"/>
              <a:t>i.e</a:t>
            </a:r>
            <a:r>
              <a:rPr lang="en-US" dirty="0" smtClean="0"/>
              <a:t> portfolios at a certain volatility where expected returns are highest or correspondingly, portfolios of a certain expected return for which volatility is lowest. </a:t>
            </a:r>
          </a:p>
          <a:p>
            <a:r>
              <a:rPr lang="en-US" dirty="0" smtClean="0"/>
              <a:t>These portfolios are said to be on “The Efficient Frontier”</a:t>
            </a:r>
            <a:endParaRPr lang="en-GB" dirty="0"/>
          </a:p>
        </p:txBody>
      </p:sp>
    </p:spTree>
    <p:extLst>
      <p:ext uri="{BB962C8B-B14F-4D97-AF65-F5344CB8AC3E}">
        <p14:creationId xmlns:p14="http://schemas.microsoft.com/office/powerpoint/2010/main" val="21911888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Optimizing the Portfolio for Efficiency</a:t>
            </a:r>
            <a:endParaRPr lang="en-GB" dirty="0"/>
          </a:p>
        </p:txBody>
      </p:sp>
      <p:sp>
        <p:nvSpPr>
          <p:cNvPr id="3" name="Content Placeholder 2"/>
          <p:cNvSpPr>
            <a:spLocks noGrp="1"/>
          </p:cNvSpPr>
          <p:nvPr>
            <p:ph idx="1"/>
          </p:nvPr>
        </p:nvSpPr>
        <p:spPr/>
        <p:txBody>
          <a:bodyPr/>
          <a:lstStyle/>
          <a:p>
            <a:r>
              <a:rPr lang="en-US" dirty="0" smtClean="0"/>
              <a:t>This was done with the following code:</a:t>
            </a:r>
          </a:p>
          <a:p>
            <a:endParaRPr lang="en-GB" dirty="0"/>
          </a:p>
        </p:txBody>
      </p:sp>
      <p:pic>
        <p:nvPicPr>
          <p:cNvPr id="6" name="Content Placeholder 3"/>
          <p:cNvPicPr>
            <a:picLocks noChangeAspect="1"/>
          </p:cNvPicPr>
          <p:nvPr/>
        </p:nvPicPr>
        <p:blipFill>
          <a:blip r:embed="rId2"/>
          <a:stretch>
            <a:fillRect/>
          </a:stretch>
        </p:blipFill>
        <p:spPr>
          <a:xfrm>
            <a:off x="1571900" y="2275568"/>
            <a:ext cx="6619476" cy="4351338"/>
          </a:xfrm>
          <a:prstGeom prst="rect">
            <a:avLst/>
          </a:prstGeom>
        </p:spPr>
      </p:pic>
    </p:spTree>
    <p:extLst>
      <p:ext uri="{BB962C8B-B14F-4D97-AF65-F5344CB8AC3E}">
        <p14:creationId xmlns:p14="http://schemas.microsoft.com/office/powerpoint/2010/main" val="30280433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the Efficient Frontier</a:t>
            </a:r>
            <a:endParaRPr lang="en-GB" dirty="0"/>
          </a:p>
        </p:txBody>
      </p:sp>
      <p:sp>
        <p:nvSpPr>
          <p:cNvPr id="5" name="Content Placeholder 4"/>
          <p:cNvSpPr>
            <a:spLocks noGrp="1"/>
          </p:cNvSpPr>
          <p:nvPr>
            <p:ph idx="1"/>
          </p:nvPr>
        </p:nvSpPr>
        <p:spPr/>
        <p:txBody>
          <a:bodyPr/>
          <a:lstStyle/>
          <a:p>
            <a:r>
              <a:rPr lang="en-US" dirty="0" smtClean="0"/>
              <a:t>The Efficient Frontier was plotted using the following code</a:t>
            </a:r>
          </a:p>
          <a:p>
            <a:pPr marL="0" indent="0">
              <a:buNone/>
            </a:pPr>
            <a:endParaRPr lang="en-GB" dirty="0"/>
          </a:p>
        </p:txBody>
      </p:sp>
      <p:pic>
        <p:nvPicPr>
          <p:cNvPr id="6" name="Picture 5"/>
          <p:cNvPicPr>
            <a:picLocks noChangeAspect="1"/>
          </p:cNvPicPr>
          <p:nvPr/>
        </p:nvPicPr>
        <p:blipFill>
          <a:blip r:embed="rId2"/>
          <a:stretch>
            <a:fillRect/>
          </a:stretch>
        </p:blipFill>
        <p:spPr>
          <a:xfrm>
            <a:off x="647228" y="2549558"/>
            <a:ext cx="10897544" cy="2903472"/>
          </a:xfrm>
          <a:prstGeom prst="rect">
            <a:avLst/>
          </a:prstGeom>
        </p:spPr>
      </p:pic>
      <p:sp>
        <p:nvSpPr>
          <p:cNvPr id="7" name="Rectangle 6"/>
          <p:cNvSpPr/>
          <p:nvPr/>
        </p:nvSpPr>
        <p:spPr>
          <a:xfrm>
            <a:off x="537883" y="3508188"/>
            <a:ext cx="10596282" cy="209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442259" y="3989342"/>
            <a:ext cx="7010399" cy="1344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845634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Efficient Frontier</a:t>
            </a:r>
            <a:endParaRPr lang="en-GB" dirty="0"/>
          </a:p>
        </p:txBody>
      </p:sp>
      <p:pic>
        <p:nvPicPr>
          <p:cNvPr id="4" name="Content Placeholder 3"/>
          <p:cNvPicPr>
            <a:picLocks noGrp="1" noChangeAspect="1"/>
          </p:cNvPicPr>
          <p:nvPr>
            <p:ph idx="1"/>
          </p:nvPr>
        </p:nvPicPr>
        <p:blipFill>
          <a:blip r:embed="rId2"/>
          <a:stretch>
            <a:fillRect/>
          </a:stretch>
        </p:blipFill>
        <p:spPr>
          <a:xfrm>
            <a:off x="1679392" y="1825625"/>
            <a:ext cx="8833216" cy="4351338"/>
          </a:xfrm>
          <a:prstGeom prst="rect">
            <a:avLst/>
          </a:prstGeom>
        </p:spPr>
      </p:pic>
      <p:sp>
        <p:nvSpPr>
          <p:cNvPr id="5" name="TextBox 4"/>
          <p:cNvSpPr txBox="1"/>
          <p:nvPr/>
        </p:nvSpPr>
        <p:spPr>
          <a:xfrm>
            <a:off x="8889288" y="2465365"/>
            <a:ext cx="1006323" cy="369332"/>
          </a:xfrm>
          <a:prstGeom prst="rect">
            <a:avLst/>
          </a:prstGeom>
          <a:noFill/>
        </p:spPr>
        <p:txBody>
          <a:bodyPr wrap="square" rtlCol="0">
            <a:spAutoFit/>
          </a:bodyPr>
          <a:lstStyle/>
          <a:p>
            <a:r>
              <a:rPr lang="en-US" dirty="0" smtClean="0"/>
              <a:t>AMZN</a:t>
            </a:r>
            <a:endParaRPr lang="en-GB" dirty="0"/>
          </a:p>
        </p:txBody>
      </p:sp>
      <p:sp>
        <p:nvSpPr>
          <p:cNvPr id="6" name="TextBox 5"/>
          <p:cNvSpPr txBox="1"/>
          <p:nvPr/>
        </p:nvSpPr>
        <p:spPr>
          <a:xfrm>
            <a:off x="5674233" y="5124396"/>
            <a:ext cx="832152" cy="369332"/>
          </a:xfrm>
          <a:prstGeom prst="rect">
            <a:avLst/>
          </a:prstGeom>
          <a:noFill/>
        </p:spPr>
        <p:txBody>
          <a:bodyPr wrap="square" rtlCol="0">
            <a:spAutoFit/>
          </a:bodyPr>
          <a:lstStyle/>
          <a:p>
            <a:r>
              <a:rPr lang="en-US" dirty="0" smtClean="0"/>
              <a:t>AMT</a:t>
            </a:r>
            <a:endParaRPr lang="en-GB" dirty="0"/>
          </a:p>
        </p:txBody>
      </p:sp>
      <p:sp>
        <p:nvSpPr>
          <p:cNvPr id="7" name="TextBox 6"/>
          <p:cNvSpPr txBox="1"/>
          <p:nvPr/>
        </p:nvSpPr>
        <p:spPr>
          <a:xfrm>
            <a:off x="7063761" y="5124396"/>
            <a:ext cx="851505" cy="369332"/>
          </a:xfrm>
          <a:prstGeom prst="rect">
            <a:avLst/>
          </a:prstGeom>
          <a:noFill/>
        </p:spPr>
        <p:txBody>
          <a:bodyPr wrap="square" rtlCol="0">
            <a:spAutoFit/>
          </a:bodyPr>
          <a:lstStyle/>
          <a:p>
            <a:r>
              <a:rPr lang="en-US" dirty="0" smtClean="0"/>
              <a:t>GOOG</a:t>
            </a:r>
            <a:endParaRPr lang="en-GB" dirty="0"/>
          </a:p>
        </p:txBody>
      </p:sp>
      <p:sp>
        <p:nvSpPr>
          <p:cNvPr id="8" name="TextBox 7"/>
          <p:cNvSpPr txBox="1"/>
          <p:nvPr/>
        </p:nvSpPr>
        <p:spPr>
          <a:xfrm>
            <a:off x="8287371" y="5071817"/>
            <a:ext cx="725715" cy="369332"/>
          </a:xfrm>
          <a:prstGeom prst="rect">
            <a:avLst/>
          </a:prstGeom>
          <a:noFill/>
        </p:spPr>
        <p:txBody>
          <a:bodyPr wrap="square" rtlCol="0">
            <a:spAutoFit/>
          </a:bodyPr>
          <a:lstStyle/>
          <a:p>
            <a:r>
              <a:rPr lang="en-US" dirty="0" smtClean="0"/>
              <a:t>AAPL</a:t>
            </a:r>
            <a:endParaRPr lang="en-GB" dirty="0"/>
          </a:p>
        </p:txBody>
      </p:sp>
      <p:sp>
        <p:nvSpPr>
          <p:cNvPr id="9" name="TextBox 8"/>
          <p:cNvSpPr txBox="1"/>
          <p:nvPr/>
        </p:nvSpPr>
        <p:spPr>
          <a:xfrm>
            <a:off x="4416613" y="3968376"/>
            <a:ext cx="1153459" cy="646331"/>
          </a:xfrm>
          <a:prstGeom prst="rect">
            <a:avLst/>
          </a:prstGeom>
          <a:noFill/>
        </p:spPr>
        <p:txBody>
          <a:bodyPr wrap="square" rtlCol="0">
            <a:spAutoFit/>
          </a:bodyPr>
          <a:lstStyle/>
          <a:p>
            <a:r>
              <a:rPr lang="en-US" dirty="0" smtClean="0"/>
              <a:t>Managed Portfolio</a:t>
            </a:r>
            <a:endParaRPr lang="en-GB" dirty="0"/>
          </a:p>
        </p:txBody>
      </p:sp>
    </p:spTree>
    <p:extLst>
      <p:ext uri="{BB962C8B-B14F-4D97-AF65-F5344CB8AC3E}">
        <p14:creationId xmlns:p14="http://schemas.microsoft.com/office/powerpoint/2010/main" val="1301220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solidFill>
                  <a:schemeClr val="bg1">
                    <a:lumMod val="50000"/>
                  </a:schemeClr>
                </a:solidFill>
              </a:rPr>
              <a:t>Intro: The Project</a:t>
            </a:r>
          </a:p>
          <a:p>
            <a:r>
              <a:rPr lang="en-US" dirty="0" smtClean="0">
                <a:solidFill>
                  <a:schemeClr val="bg1">
                    <a:lumMod val="50000"/>
                  </a:schemeClr>
                </a:solidFill>
              </a:rPr>
              <a:t>Data Import</a:t>
            </a:r>
          </a:p>
          <a:p>
            <a:r>
              <a:rPr lang="en-US" dirty="0" smtClean="0">
                <a:solidFill>
                  <a:schemeClr val="bg1">
                    <a:lumMod val="50000"/>
                  </a:schemeClr>
                </a:solidFill>
              </a:rPr>
              <a:t>Analyzing Stock Data</a:t>
            </a:r>
          </a:p>
          <a:p>
            <a:r>
              <a:rPr lang="en-US" dirty="0" smtClean="0">
                <a:solidFill>
                  <a:schemeClr val="bg1">
                    <a:lumMod val="50000"/>
                  </a:schemeClr>
                </a:solidFill>
              </a:rPr>
              <a:t>Creating Random </a:t>
            </a:r>
            <a:r>
              <a:rPr lang="en-US" dirty="0" err="1" smtClean="0">
                <a:solidFill>
                  <a:schemeClr val="bg1">
                    <a:lumMod val="50000"/>
                  </a:schemeClr>
                </a:solidFill>
              </a:rPr>
              <a:t>Porfolios</a:t>
            </a:r>
            <a:endParaRPr lang="en-US" dirty="0" smtClean="0">
              <a:solidFill>
                <a:schemeClr val="bg1">
                  <a:lumMod val="50000"/>
                </a:schemeClr>
              </a:solidFill>
            </a:endParaRPr>
          </a:p>
          <a:p>
            <a:r>
              <a:rPr lang="en-US" dirty="0" smtClean="0">
                <a:solidFill>
                  <a:schemeClr val="bg1">
                    <a:lumMod val="50000"/>
                  </a:schemeClr>
                </a:solidFill>
              </a:rPr>
              <a:t>Plotting Portfolios</a:t>
            </a:r>
          </a:p>
          <a:p>
            <a:r>
              <a:rPr lang="en-US" dirty="0" smtClean="0">
                <a:solidFill>
                  <a:schemeClr val="bg1">
                    <a:lumMod val="50000"/>
                  </a:schemeClr>
                </a:solidFill>
              </a:rPr>
              <a:t>Optimizing Portfolios</a:t>
            </a:r>
          </a:p>
          <a:p>
            <a:r>
              <a:rPr lang="en-US" dirty="0" smtClean="0"/>
              <a:t>Adding More Stocks to the Portfolio</a:t>
            </a:r>
          </a:p>
          <a:p>
            <a:r>
              <a:rPr lang="en-US" dirty="0" smtClean="0">
                <a:solidFill>
                  <a:schemeClr val="bg1">
                    <a:lumMod val="50000"/>
                  </a:schemeClr>
                </a:solidFill>
              </a:rPr>
              <a:t>Conclusion </a:t>
            </a:r>
            <a:endParaRPr lang="en-US" dirty="0">
              <a:solidFill>
                <a:schemeClr val="bg1">
                  <a:lumMod val="50000"/>
                </a:schemeClr>
              </a:solidFill>
            </a:endParaRPr>
          </a:p>
        </p:txBody>
      </p:sp>
    </p:spTree>
    <p:extLst>
      <p:ext uri="{BB962C8B-B14F-4D97-AF65-F5344CB8AC3E}">
        <p14:creationId xmlns:p14="http://schemas.microsoft.com/office/powerpoint/2010/main" val="1085352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Project</a:t>
            </a:r>
            <a:endParaRPr lang="en-US" dirty="0"/>
          </a:p>
        </p:txBody>
      </p:sp>
      <p:sp>
        <p:nvSpPr>
          <p:cNvPr id="3" name="Content Placeholder 2"/>
          <p:cNvSpPr>
            <a:spLocks noGrp="1"/>
          </p:cNvSpPr>
          <p:nvPr>
            <p:ph idx="1"/>
          </p:nvPr>
        </p:nvSpPr>
        <p:spPr/>
        <p:txBody>
          <a:bodyPr/>
          <a:lstStyle/>
          <a:p>
            <a:r>
              <a:rPr lang="en-US" dirty="0" smtClean="0"/>
              <a:t>Using Python, I’ve created a program that is able to read stock data and analyze stock performance over time.</a:t>
            </a:r>
          </a:p>
          <a:p>
            <a:r>
              <a:rPr lang="en-US" dirty="0" smtClean="0"/>
              <a:t>The program is able to make suggestions to users about how to allocate financial resources as efficiently as possible, based on past performance of stocks.</a:t>
            </a:r>
          </a:p>
          <a:p>
            <a:r>
              <a:rPr lang="en-US" dirty="0" smtClean="0"/>
              <a:t>Users will have the ability to look at different possible portfolios containing stocks that they are interested in. Different portfolios will have different distributions (weights) of the chosen stocks and different expected returns and risks (volatility)</a:t>
            </a:r>
            <a:endParaRPr lang="en-US" dirty="0"/>
          </a:p>
        </p:txBody>
      </p:sp>
    </p:spTree>
    <p:extLst>
      <p:ext uri="{BB962C8B-B14F-4D97-AF65-F5344CB8AC3E}">
        <p14:creationId xmlns:p14="http://schemas.microsoft.com/office/powerpoint/2010/main" val="17045041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More </a:t>
            </a:r>
            <a:r>
              <a:rPr lang="en-US" dirty="0"/>
              <a:t>S</a:t>
            </a:r>
            <a:r>
              <a:rPr lang="en-US" dirty="0" smtClean="0"/>
              <a:t>tocks to the Portfolio</a:t>
            </a:r>
            <a:endParaRPr lang="en-GB" dirty="0"/>
          </a:p>
        </p:txBody>
      </p:sp>
      <p:sp>
        <p:nvSpPr>
          <p:cNvPr id="3" name="Content Placeholder 2"/>
          <p:cNvSpPr>
            <a:spLocks noGrp="1"/>
          </p:cNvSpPr>
          <p:nvPr>
            <p:ph idx="1"/>
          </p:nvPr>
        </p:nvSpPr>
        <p:spPr/>
        <p:txBody>
          <a:bodyPr/>
          <a:lstStyle/>
          <a:p>
            <a:r>
              <a:rPr lang="en-US" dirty="0" smtClean="0"/>
              <a:t>We can conduct the same analysis for a portfolio containing 30 stocks. Below is a sample of the stock data: </a:t>
            </a:r>
          </a:p>
          <a:p>
            <a:endParaRPr lang="en-GB" dirty="0"/>
          </a:p>
        </p:txBody>
      </p:sp>
      <p:pic>
        <p:nvPicPr>
          <p:cNvPr id="6" name="Picture 5"/>
          <p:cNvPicPr>
            <a:picLocks noChangeAspect="1"/>
          </p:cNvPicPr>
          <p:nvPr/>
        </p:nvPicPr>
        <p:blipFill>
          <a:blip r:embed="rId2"/>
          <a:stretch>
            <a:fillRect/>
          </a:stretch>
        </p:blipFill>
        <p:spPr>
          <a:xfrm>
            <a:off x="85204" y="3294118"/>
            <a:ext cx="12021592" cy="3017782"/>
          </a:xfrm>
          <a:prstGeom prst="rect">
            <a:avLst/>
          </a:prstGeom>
        </p:spPr>
      </p:pic>
    </p:spTree>
    <p:extLst>
      <p:ext uri="{BB962C8B-B14F-4D97-AF65-F5344CB8AC3E}">
        <p14:creationId xmlns:p14="http://schemas.microsoft.com/office/powerpoint/2010/main" val="17932051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More Stocks to the Portfolio </a:t>
            </a:r>
            <a:endParaRPr lang="en-GB" dirty="0"/>
          </a:p>
        </p:txBody>
      </p:sp>
      <p:sp>
        <p:nvSpPr>
          <p:cNvPr id="3" name="Content Placeholder 2"/>
          <p:cNvSpPr>
            <a:spLocks noGrp="1"/>
          </p:cNvSpPr>
          <p:nvPr>
            <p:ph idx="1"/>
          </p:nvPr>
        </p:nvSpPr>
        <p:spPr/>
        <p:txBody>
          <a:bodyPr/>
          <a:lstStyle/>
          <a:p>
            <a:r>
              <a:rPr lang="en-US" dirty="0" smtClean="0"/>
              <a:t>Below is the data frame containing percentage change data for the stocks:</a:t>
            </a:r>
            <a:endParaRPr lang="en-GB" dirty="0"/>
          </a:p>
        </p:txBody>
      </p:sp>
      <p:pic>
        <p:nvPicPr>
          <p:cNvPr id="4" name="Picture 3"/>
          <p:cNvPicPr>
            <a:picLocks noChangeAspect="1"/>
          </p:cNvPicPr>
          <p:nvPr/>
        </p:nvPicPr>
        <p:blipFill>
          <a:blip r:embed="rId2"/>
          <a:stretch>
            <a:fillRect/>
          </a:stretch>
        </p:blipFill>
        <p:spPr>
          <a:xfrm>
            <a:off x="56626" y="2871751"/>
            <a:ext cx="12078747" cy="2991109"/>
          </a:xfrm>
          <a:prstGeom prst="rect">
            <a:avLst/>
          </a:prstGeom>
        </p:spPr>
      </p:pic>
    </p:spTree>
    <p:extLst>
      <p:ext uri="{BB962C8B-B14F-4D97-AF65-F5344CB8AC3E}">
        <p14:creationId xmlns:p14="http://schemas.microsoft.com/office/powerpoint/2010/main" val="5726863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More Stocks to the Portfolio</a:t>
            </a:r>
            <a:endParaRPr lang="en-GB" dirty="0"/>
          </a:p>
        </p:txBody>
      </p:sp>
      <p:sp>
        <p:nvSpPr>
          <p:cNvPr id="3" name="Content Placeholder 2"/>
          <p:cNvSpPr>
            <a:spLocks noGrp="1"/>
          </p:cNvSpPr>
          <p:nvPr>
            <p:ph idx="1"/>
          </p:nvPr>
        </p:nvSpPr>
        <p:spPr/>
        <p:txBody>
          <a:bodyPr/>
          <a:lstStyle/>
          <a:p>
            <a:r>
              <a:rPr lang="en-US" dirty="0" smtClean="0"/>
              <a:t>The expected returns for each stock are as follows:</a:t>
            </a:r>
          </a:p>
          <a:p>
            <a:endParaRPr lang="en-GB" dirty="0"/>
          </a:p>
        </p:txBody>
      </p:sp>
      <p:pic>
        <p:nvPicPr>
          <p:cNvPr id="4" name="Picture 3"/>
          <p:cNvPicPr>
            <a:picLocks noChangeAspect="1"/>
          </p:cNvPicPr>
          <p:nvPr/>
        </p:nvPicPr>
        <p:blipFill>
          <a:blip r:embed="rId2"/>
          <a:stretch>
            <a:fillRect/>
          </a:stretch>
        </p:blipFill>
        <p:spPr>
          <a:xfrm>
            <a:off x="5286305" y="2438809"/>
            <a:ext cx="1619390" cy="3486452"/>
          </a:xfrm>
          <a:prstGeom prst="rect">
            <a:avLst/>
          </a:prstGeom>
        </p:spPr>
      </p:pic>
    </p:spTree>
    <p:extLst>
      <p:ext uri="{BB962C8B-B14F-4D97-AF65-F5344CB8AC3E}">
        <p14:creationId xmlns:p14="http://schemas.microsoft.com/office/powerpoint/2010/main" val="32044482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More Stocks to the Portfolio</a:t>
            </a:r>
            <a:endParaRPr lang="en-GB" dirty="0"/>
          </a:p>
        </p:txBody>
      </p:sp>
      <p:sp>
        <p:nvSpPr>
          <p:cNvPr id="3" name="Content Placeholder 2"/>
          <p:cNvSpPr>
            <a:spLocks noGrp="1"/>
          </p:cNvSpPr>
          <p:nvPr>
            <p:ph idx="1"/>
          </p:nvPr>
        </p:nvSpPr>
        <p:spPr/>
        <p:txBody>
          <a:bodyPr/>
          <a:lstStyle/>
          <a:p>
            <a:r>
              <a:rPr lang="en-US" dirty="0" smtClean="0"/>
              <a:t>The Covariance Matrix</a:t>
            </a:r>
          </a:p>
          <a:p>
            <a:endParaRPr lang="en-GB" dirty="0"/>
          </a:p>
        </p:txBody>
      </p:sp>
      <p:pic>
        <p:nvPicPr>
          <p:cNvPr id="4" name="Picture 3"/>
          <p:cNvPicPr>
            <a:picLocks noChangeAspect="1"/>
          </p:cNvPicPr>
          <p:nvPr/>
        </p:nvPicPr>
        <p:blipFill>
          <a:blip r:embed="rId2"/>
          <a:stretch>
            <a:fillRect/>
          </a:stretch>
        </p:blipFill>
        <p:spPr>
          <a:xfrm>
            <a:off x="542626" y="2404803"/>
            <a:ext cx="11202371" cy="3829382"/>
          </a:xfrm>
          <a:prstGeom prst="rect">
            <a:avLst/>
          </a:prstGeom>
        </p:spPr>
      </p:pic>
    </p:spTree>
    <p:extLst>
      <p:ext uri="{BB962C8B-B14F-4D97-AF65-F5344CB8AC3E}">
        <p14:creationId xmlns:p14="http://schemas.microsoft.com/office/powerpoint/2010/main" val="2700007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More stocks to the Portfolio</a:t>
            </a:r>
            <a:endParaRPr lang="en-GB" dirty="0"/>
          </a:p>
        </p:txBody>
      </p:sp>
      <p:sp>
        <p:nvSpPr>
          <p:cNvPr id="3" name="Content Placeholder 2"/>
          <p:cNvSpPr>
            <a:spLocks noGrp="1"/>
          </p:cNvSpPr>
          <p:nvPr>
            <p:ph idx="1"/>
          </p:nvPr>
        </p:nvSpPr>
        <p:spPr/>
        <p:txBody>
          <a:bodyPr/>
          <a:lstStyle/>
          <a:p>
            <a:r>
              <a:rPr lang="en-US" dirty="0" smtClean="0"/>
              <a:t>The Efficient Frontier:</a:t>
            </a:r>
            <a:endParaRPr lang="en-GB" dirty="0"/>
          </a:p>
        </p:txBody>
      </p:sp>
      <p:pic>
        <p:nvPicPr>
          <p:cNvPr id="4" name="Picture 3"/>
          <p:cNvPicPr>
            <a:picLocks noChangeAspect="1"/>
          </p:cNvPicPr>
          <p:nvPr/>
        </p:nvPicPr>
        <p:blipFill>
          <a:blip r:embed="rId2"/>
          <a:stretch>
            <a:fillRect/>
          </a:stretch>
        </p:blipFill>
        <p:spPr>
          <a:xfrm>
            <a:off x="2181411" y="2312583"/>
            <a:ext cx="8622331" cy="4256937"/>
          </a:xfrm>
          <a:prstGeom prst="rect">
            <a:avLst/>
          </a:prstGeom>
        </p:spPr>
      </p:pic>
    </p:spTree>
    <p:extLst>
      <p:ext uri="{BB962C8B-B14F-4D97-AF65-F5344CB8AC3E}">
        <p14:creationId xmlns:p14="http://schemas.microsoft.com/office/powerpoint/2010/main" val="41860643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solidFill>
                  <a:schemeClr val="bg1">
                    <a:lumMod val="50000"/>
                  </a:schemeClr>
                </a:solidFill>
              </a:rPr>
              <a:t>Intro: The Project</a:t>
            </a:r>
          </a:p>
          <a:p>
            <a:r>
              <a:rPr lang="en-US" dirty="0" smtClean="0">
                <a:solidFill>
                  <a:schemeClr val="bg1">
                    <a:lumMod val="50000"/>
                  </a:schemeClr>
                </a:solidFill>
              </a:rPr>
              <a:t>Data Import</a:t>
            </a:r>
          </a:p>
          <a:p>
            <a:r>
              <a:rPr lang="en-US" dirty="0" smtClean="0">
                <a:solidFill>
                  <a:schemeClr val="bg1">
                    <a:lumMod val="50000"/>
                  </a:schemeClr>
                </a:solidFill>
              </a:rPr>
              <a:t>Analyzing Stock Data</a:t>
            </a:r>
          </a:p>
          <a:p>
            <a:r>
              <a:rPr lang="en-US" dirty="0" smtClean="0">
                <a:solidFill>
                  <a:schemeClr val="bg1">
                    <a:lumMod val="50000"/>
                  </a:schemeClr>
                </a:solidFill>
              </a:rPr>
              <a:t>Creating Random </a:t>
            </a:r>
            <a:r>
              <a:rPr lang="en-US" dirty="0" err="1" smtClean="0">
                <a:solidFill>
                  <a:schemeClr val="bg1">
                    <a:lumMod val="50000"/>
                  </a:schemeClr>
                </a:solidFill>
              </a:rPr>
              <a:t>Porfolios</a:t>
            </a:r>
            <a:endParaRPr lang="en-US" dirty="0" smtClean="0">
              <a:solidFill>
                <a:schemeClr val="bg1">
                  <a:lumMod val="50000"/>
                </a:schemeClr>
              </a:solidFill>
            </a:endParaRPr>
          </a:p>
          <a:p>
            <a:r>
              <a:rPr lang="en-US" dirty="0" smtClean="0">
                <a:solidFill>
                  <a:schemeClr val="bg1">
                    <a:lumMod val="50000"/>
                  </a:schemeClr>
                </a:solidFill>
              </a:rPr>
              <a:t>Plotting Portfolios</a:t>
            </a:r>
          </a:p>
          <a:p>
            <a:r>
              <a:rPr lang="en-US" dirty="0" smtClean="0">
                <a:solidFill>
                  <a:schemeClr val="bg1">
                    <a:lumMod val="50000"/>
                  </a:schemeClr>
                </a:solidFill>
              </a:rPr>
              <a:t>Optimizing Portfolios</a:t>
            </a:r>
          </a:p>
          <a:p>
            <a:r>
              <a:rPr lang="en-US" dirty="0" smtClean="0">
                <a:solidFill>
                  <a:schemeClr val="bg1">
                    <a:lumMod val="50000"/>
                  </a:schemeClr>
                </a:solidFill>
              </a:rPr>
              <a:t>Adding More Stocks to the Portfolio</a:t>
            </a:r>
          </a:p>
          <a:p>
            <a:r>
              <a:rPr lang="en-US" dirty="0" smtClean="0"/>
              <a:t>Conclusion </a:t>
            </a:r>
            <a:endParaRPr lang="en-US" dirty="0"/>
          </a:p>
        </p:txBody>
      </p:sp>
    </p:spTree>
    <p:extLst>
      <p:ext uri="{BB962C8B-B14F-4D97-AF65-F5344CB8AC3E}">
        <p14:creationId xmlns:p14="http://schemas.microsoft.com/office/powerpoint/2010/main" val="20497877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GB" dirty="0"/>
          </a:p>
        </p:txBody>
      </p:sp>
      <p:sp>
        <p:nvSpPr>
          <p:cNvPr id="3" name="Content Placeholder 2"/>
          <p:cNvSpPr>
            <a:spLocks noGrp="1"/>
          </p:cNvSpPr>
          <p:nvPr>
            <p:ph idx="1"/>
          </p:nvPr>
        </p:nvSpPr>
        <p:spPr/>
        <p:txBody>
          <a:bodyPr/>
          <a:lstStyle/>
          <a:p>
            <a:r>
              <a:rPr lang="en-US" dirty="0" smtClean="0"/>
              <a:t>The analysis showed that the allocation of assets in the managed portfolio aren’t optimal to maximize expected returns and minimize risk.</a:t>
            </a:r>
          </a:p>
          <a:p>
            <a:r>
              <a:rPr lang="en-US" dirty="0" smtClean="0"/>
              <a:t> </a:t>
            </a:r>
            <a:r>
              <a:rPr lang="en-US" dirty="0" smtClean="0"/>
              <a:t>However, </a:t>
            </a:r>
            <a:r>
              <a:rPr lang="en-US" dirty="0" smtClean="0"/>
              <a:t>the model is based on historical data, which never guarantee future success. </a:t>
            </a:r>
          </a:p>
          <a:p>
            <a:r>
              <a:rPr lang="en-US" dirty="0" smtClean="0"/>
              <a:t>The analysis can be used for a number of assets to predict how financial resources should be optimally allocated.</a:t>
            </a:r>
            <a:endParaRPr lang="en-GB" dirty="0"/>
          </a:p>
        </p:txBody>
      </p:sp>
    </p:spTree>
    <p:extLst>
      <p:ext uri="{BB962C8B-B14F-4D97-AF65-F5344CB8AC3E}">
        <p14:creationId xmlns:p14="http://schemas.microsoft.com/office/powerpoint/2010/main" val="18876666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Glossary I</a:t>
            </a:r>
            <a:endParaRPr lang="en-GB" dirty="0"/>
          </a:p>
        </p:txBody>
      </p:sp>
      <p:sp>
        <p:nvSpPr>
          <p:cNvPr id="3" name="Content Placeholder 2"/>
          <p:cNvSpPr>
            <a:spLocks noGrp="1"/>
          </p:cNvSpPr>
          <p:nvPr>
            <p:ph idx="1"/>
          </p:nvPr>
        </p:nvSpPr>
        <p:spPr/>
        <p:txBody>
          <a:bodyPr/>
          <a:lstStyle/>
          <a:p>
            <a:r>
              <a:rPr lang="en-US" b="1" dirty="0" smtClean="0"/>
              <a:t>Adjusted Closing Price</a:t>
            </a:r>
            <a:r>
              <a:rPr lang="en-US" dirty="0" smtClean="0"/>
              <a:t>: </a:t>
            </a:r>
            <a:r>
              <a:rPr lang="en-US" dirty="0"/>
              <a:t>The </a:t>
            </a:r>
            <a:r>
              <a:rPr lang="en-US" b="1" dirty="0"/>
              <a:t>closing price</a:t>
            </a:r>
            <a:r>
              <a:rPr lang="en-US" dirty="0"/>
              <a:t> of a stock is only its cash value at day's end, whereas the </a:t>
            </a:r>
            <a:r>
              <a:rPr lang="en-US" b="1" dirty="0"/>
              <a:t>adjusted closing price</a:t>
            </a:r>
            <a:r>
              <a:rPr lang="en-US" dirty="0"/>
              <a:t> factors in things like dividends, stock splits and new stock offerings</a:t>
            </a:r>
            <a:r>
              <a:rPr lang="en-US" dirty="0" smtClean="0"/>
              <a:t>. Source: </a:t>
            </a:r>
            <a:r>
              <a:rPr lang="en-US" dirty="0" smtClean="0">
                <a:hlinkClick r:id="rId2"/>
              </a:rPr>
              <a:t>Link</a:t>
            </a:r>
            <a:endParaRPr lang="en-US" dirty="0" smtClean="0"/>
          </a:p>
          <a:p>
            <a:endParaRPr lang="en-GB" dirty="0"/>
          </a:p>
        </p:txBody>
      </p:sp>
    </p:spTree>
    <p:extLst>
      <p:ext uri="{BB962C8B-B14F-4D97-AF65-F5344CB8AC3E}">
        <p14:creationId xmlns:p14="http://schemas.microsoft.com/office/powerpoint/2010/main" val="34447692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GB" dirty="0"/>
          </a:p>
        </p:txBody>
      </p:sp>
      <p:sp>
        <p:nvSpPr>
          <p:cNvPr id="3" name="Content Placeholder 2"/>
          <p:cNvSpPr>
            <a:spLocks noGrp="1"/>
          </p:cNvSpPr>
          <p:nvPr>
            <p:ph idx="1"/>
          </p:nvPr>
        </p:nvSpPr>
        <p:spPr/>
        <p:txBody>
          <a:bodyPr/>
          <a:lstStyle/>
          <a:p>
            <a:r>
              <a:rPr lang="en-US" dirty="0"/>
              <a:t>S</a:t>
            </a:r>
            <a:r>
              <a:rPr lang="en-US" dirty="0" smtClean="0"/>
              <a:t>ome code was taken from </a:t>
            </a:r>
            <a:r>
              <a:rPr lang="en-US" dirty="0" err="1" smtClean="0"/>
              <a:t>CodeCademy</a:t>
            </a:r>
            <a:r>
              <a:rPr lang="en-US" dirty="0"/>
              <a:t> </a:t>
            </a:r>
            <a:r>
              <a:rPr lang="en-US" dirty="0" smtClean="0"/>
              <a:t>(</a:t>
            </a:r>
            <a:r>
              <a:rPr lang="en-US" dirty="0" smtClean="0">
                <a:hlinkClick r:id="rId2"/>
              </a:rPr>
              <a:t>Link</a:t>
            </a:r>
            <a:r>
              <a:rPr lang="en-US" dirty="0" smtClean="0"/>
              <a:t>)</a:t>
            </a:r>
          </a:p>
          <a:p>
            <a:endParaRPr lang="en-GB" dirty="0"/>
          </a:p>
        </p:txBody>
      </p:sp>
    </p:spTree>
    <p:extLst>
      <p:ext uri="{BB962C8B-B14F-4D97-AF65-F5344CB8AC3E}">
        <p14:creationId xmlns:p14="http://schemas.microsoft.com/office/powerpoint/2010/main" val="3893716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solidFill>
                  <a:schemeClr val="bg1">
                    <a:lumMod val="50000"/>
                  </a:schemeClr>
                </a:solidFill>
              </a:rPr>
              <a:t>Intro: The Project</a:t>
            </a:r>
          </a:p>
          <a:p>
            <a:r>
              <a:rPr lang="en-US" dirty="0" smtClean="0"/>
              <a:t>Data Import</a:t>
            </a:r>
          </a:p>
          <a:p>
            <a:r>
              <a:rPr lang="en-US" dirty="0" smtClean="0">
                <a:solidFill>
                  <a:schemeClr val="bg1">
                    <a:lumMod val="50000"/>
                  </a:schemeClr>
                </a:solidFill>
              </a:rPr>
              <a:t>Analyzing Stock Data</a:t>
            </a:r>
          </a:p>
          <a:p>
            <a:r>
              <a:rPr lang="en-US" dirty="0" smtClean="0">
                <a:solidFill>
                  <a:schemeClr val="bg1">
                    <a:lumMod val="50000"/>
                  </a:schemeClr>
                </a:solidFill>
              </a:rPr>
              <a:t>Creating Random </a:t>
            </a:r>
            <a:r>
              <a:rPr lang="en-US" dirty="0" err="1" smtClean="0">
                <a:solidFill>
                  <a:schemeClr val="bg1">
                    <a:lumMod val="50000"/>
                  </a:schemeClr>
                </a:solidFill>
              </a:rPr>
              <a:t>Porfolios</a:t>
            </a:r>
            <a:endParaRPr lang="en-US" dirty="0" smtClean="0">
              <a:solidFill>
                <a:schemeClr val="bg1">
                  <a:lumMod val="50000"/>
                </a:schemeClr>
              </a:solidFill>
            </a:endParaRPr>
          </a:p>
          <a:p>
            <a:r>
              <a:rPr lang="en-US" dirty="0" smtClean="0">
                <a:solidFill>
                  <a:schemeClr val="bg1">
                    <a:lumMod val="50000"/>
                  </a:schemeClr>
                </a:solidFill>
              </a:rPr>
              <a:t>Plotting Portfolios</a:t>
            </a:r>
          </a:p>
          <a:p>
            <a:r>
              <a:rPr lang="en-US" dirty="0" smtClean="0">
                <a:solidFill>
                  <a:schemeClr val="bg1">
                    <a:lumMod val="50000"/>
                  </a:schemeClr>
                </a:solidFill>
              </a:rPr>
              <a:t>Optimizing Portfolios</a:t>
            </a:r>
          </a:p>
          <a:p>
            <a:r>
              <a:rPr lang="en-US" dirty="0" smtClean="0">
                <a:solidFill>
                  <a:schemeClr val="bg1">
                    <a:lumMod val="50000"/>
                  </a:schemeClr>
                </a:solidFill>
              </a:rPr>
              <a:t>Adding More Stocks to the Portfolio</a:t>
            </a:r>
          </a:p>
          <a:p>
            <a:r>
              <a:rPr lang="en-US" dirty="0" smtClean="0">
                <a:solidFill>
                  <a:schemeClr val="bg1">
                    <a:lumMod val="50000"/>
                  </a:schemeClr>
                </a:solidFill>
              </a:rPr>
              <a:t>Conclusion </a:t>
            </a:r>
            <a:endParaRPr lang="en-US" dirty="0">
              <a:solidFill>
                <a:schemeClr val="bg1">
                  <a:lumMod val="50000"/>
                </a:schemeClr>
              </a:solidFill>
            </a:endParaRPr>
          </a:p>
        </p:txBody>
      </p:sp>
    </p:spTree>
    <p:extLst>
      <p:ext uri="{BB962C8B-B14F-4D97-AF65-F5344CB8AC3E}">
        <p14:creationId xmlns:p14="http://schemas.microsoft.com/office/powerpoint/2010/main" val="39270970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Import</a:t>
            </a:r>
            <a:endParaRPr lang="en-US" dirty="0"/>
          </a:p>
        </p:txBody>
      </p:sp>
      <p:sp>
        <p:nvSpPr>
          <p:cNvPr id="3" name="Content Placeholder 2"/>
          <p:cNvSpPr>
            <a:spLocks noGrp="1"/>
          </p:cNvSpPr>
          <p:nvPr>
            <p:ph idx="1"/>
          </p:nvPr>
        </p:nvSpPr>
        <p:spPr/>
        <p:txBody>
          <a:bodyPr/>
          <a:lstStyle/>
          <a:p>
            <a:r>
              <a:rPr lang="en-US" dirty="0" smtClean="0"/>
              <a:t>All stock data is retrieved from </a:t>
            </a:r>
            <a:r>
              <a:rPr lang="en-US" dirty="0" err="1" smtClean="0"/>
              <a:t>Tiingo</a:t>
            </a:r>
            <a:r>
              <a:rPr lang="en-US" dirty="0" smtClean="0"/>
              <a:t>, an Application Program Interface (API) that contains stock price information.</a:t>
            </a:r>
          </a:p>
          <a:p>
            <a:r>
              <a:rPr lang="en-US" dirty="0" smtClean="0"/>
              <a:t>The specific python command used was </a:t>
            </a:r>
            <a:r>
              <a:rPr lang="en-US" dirty="0" err="1" smtClean="0"/>
              <a:t>getdatatiingo</a:t>
            </a:r>
            <a:r>
              <a:rPr lang="en-US" dirty="0" smtClean="0"/>
              <a:t>(), for example</a:t>
            </a:r>
          </a:p>
          <a:p>
            <a:endParaRPr lang="en-US" dirty="0"/>
          </a:p>
          <a:p>
            <a:endParaRPr lang="en-US" dirty="0" smtClean="0"/>
          </a:p>
          <a:p>
            <a:r>
              <a:rPr lang="en-US" dirty="0" smtClean="0"/>
              <a:t>This produces the following output of stock data for the stock “GOOG” (Alphabet Inc. Class C)</a:t>
            </a:r>
          </a:p>
          <a:p>
            <a:endParaRPr lang="en-US" dirty="0"/>
          </a:p>
        </p:txBody>
      </p:sp>
      <p:pic>
        <p:nvPicPr>
          <p:cNvPr id="4" name="Picture 3"/>
          <p:cNvPicPr>
            <a:picLocks noChangeAspect="1"/>
          </p:cNvPicPr>
          <p:nvPr/>
        </p:nvPicPr>
        <p:blipFill>
          <a:blip r:embed="rId2"/>
          <a:stretch>
            <a:fillRect/>
          </a:stretch>
        </p:blipFill>
        <p:spPr>
          <a:xfrm>
            <a:off x="1888503" y="3249939"/>
            <a:ext cx="7742699" cy="964042"/>
          </a:xfrm>
          <a:prstGeom prst="rect">
            <a:avLst/>
          </a:prstGeom>
        </p:spPr>
      </p:pic>
      <p:pic>
        <p:nvPicPr>
          <p:cNvPr id="6" name="Picture 5"/>
          <p:cNvPicPr>
            <a:picLocks noChangeAspect="1"/>
          </p:cNvPicPr>
          <p:nvPr/>
        </p:nvPicPr>
        <p:blipFill>
          <a:blip r:embed="rId3"/>
          <a:stretch>
            <a:fillRect/>
          </a:stretch>
        </p:blipFill>
        <p:spPr>
          <a:xfrm>
            <a:off x="1367007" y="5086432"/>
            <a:ext cx="8306520" cy="1581287"/>
          </a:xfrm>
          <a:prstGeom prst="rect">
            <a:avLst/>
          </a:prstGeom>
        </p:spPr>
      </p:pic>
    </p:spTree>
    <p:extLst>
      <p:ext uri="{BB962C8B-B14F-4D97-AF65-F5344CB8AC3E}">
        <p14:creationId xmlns:p14="http://schemas.microsoft.com/office/powerpoint/2010/main" val="38551035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solidFill>
                  <a:schemeClr val="bg1">
                    <a:lumMod val="50000"/>
                  </a:schemeClr>
                </a:solidFill>
              </a:rPr>
              <a:t>Intro: The Project</a:t>
            </a:r>
          </a:p>
          <a:p>
            <a:r>
              <a:rPr lang="en-US" dirty="0" smtClean="0">
                <a:solidFill>
                  <a:schemeClr val="bg1">
                    <a:lumMod val="50000"/>
                  </a:schemeClr>
                </a:solidFill>
              </a:rPr>
              <a:t>Data Import</a:t>
            </a:r>
          </a:p>
          <a:p>
            <a:r>
              <a:rPr lang="en-US" dirty="0" smtClean="0"/>
              <a:t>Analyzing Stock Data</a:t>
            </a:r>
          </a:p>
          <a:p>
            <a:r>
              <a:rPr lang="en-US" dirty="0" smtClean="0">
                <a:solidFill>
                  <a:schemeClr val="bg1">
                    <a:lumMod val="50000"/>
                  </a:schemeClr>
                </a:solidFill>
              </a:rPr>
              <a:t>Creating Random </a:t>
            </a:r>
            <a:r>
              <a:rPr lang="en-US" dirty="0" err="1" smtClean="0">
                <a:solidFill>
                  <a:schemeClr val="bg1">
                    <a:lumMod val="50000"/>
                  </a:schemeClr>
                </a:solidFill>
              </a:rPr>
              <a:t>Porfolios</a:t>
            </a:r>
            <a:endParaRPr lang="en-US" dirty="0" smtClean="0">
              <a:solidFill>
                <a:schemeClr val="bg1">
                  <a:lumMod val="50000"/>
                </a:schemeClr>
              </a:solidFill>
            </a:endParaRPr>
          </a:p>
          <a:p>
            <a:r>
              <a:rPr lang="en-US" dirty="0" smtClean="0">
                <a:solidFill>
                  <a:schemeClr val="bg1">
                    <a:lumMod val="50000"/>
                  </a:schemeClr>
                </a:solidFill>
              </a:rPr>
              <a:t>Plotting Portfolios</a:t>
            </a:r>
          </a:p>
          <a:p>
            <a:r>
              <a:rPr lang="en-US" dirty="0" smtClean="0">
                <a:solidFill>
                  <a:schemeClr val="bg1">
                    <a:lumMod val="50000"/>
                  </a:schemeClr>
                </a:solidFill>
              </a:rPr>
              <a:t>Optimizing Portfolios</a:t>
            </a:r>
          </a:p>
          <a:p>
            <a:r>
              <a:rPr lang="en-US" dirty="0" smtClean="0">
                <a:solidFill>
                  <a:schemeClr val="bg1">
                    <a:lumMod val="50000"/>
                  </a:schemeClr>
                </a:solidFill>
              </a:rPr>
              <a:t>Adding More Stocks to the Portfolio</a:t>
            </a:r>
          </a:p>
          <a:p>
            <a:r>
              <a:rPr lang="en-US" dirty="0" smtClean="0">
                <a:solidFill>
                  <a:schemeClr val="bg1">
                    <a:lumMod val="50000"/>
                  </a:schemeClr>
                </a:solidFill>
              </a:rPr>
              <a:t>Conclusion </a:t>
            </a:r>
            <a:endParaRPr lang="en-US" dirty="0">
              <a:solidFill>
                <a:schemeClr val="bg1">
                  <a:lumMod val="50000"/>
                </a:schemeClr>
              </a:solidFill>
            </a:endParaRPr>
          </a:p>
        </p:txBody>
      </p:sp>
    </p:spTree>
    <p:extLst>
      <p:ext uri="{BB962C8B-B14F-4D97-AF65-F5344CB8AC3E}">
        <p14:creationId xmlns:p14="http://schemas.microsoft.com/office/powerpoint/2010/main" val="31145892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Analyzing </a:t>
            </a:r>
            <a:r>
              <a:rPr lang="en-US" dirty="0"/>
              <a:t>S</a:t>
            </a:r>
            <a:r>
              <a:rPr lang="en-US" dirty="0" smtClean="0"/>
              <a:t>tock data</a:t>
            </a:r>
            <a:endParaRPr lang="en-GB" dirty="0"/>
          </a:p>
        </p:txBody>
      </p:sp>
      <p:sp>
        <p:nvSpPr>
          <p:cNvPr id="3" name="Content Placeholder 2"/>
          <p:cNvSpPr>
            <a:spLocks noGrp="1"/>
          </p:cNvSpPr>
          <p:nvPr>
            <p:ph idx="1"/>
          </p:nvPr>
        </p:nvSpPr>
        <p:spPr>
          <a:xfrm>
            <a:off x="838200" y="2094566"/>
            <a:ext cx="10515600" cy="4351338"/>
          </a:xfrm>
        </p:spPr>
        <p:txBody>
          <a:bodyPr>
            <a:normAutofit fontScale="85000" lnSpcReduction="10000"/>
          </a:bodyPr>
          <a:lstStyle/>
          <a:p>
            <a:r>
              <a:rPr lang="en-US" dirty="0" smtClean="0"/>
              <a:t>Since we are looking at the long term performance of stocks, we only need information in the </a:t>
            </a:r>
            <a:r>
              <a:rPr lang="en-US" dirty="0" err="1" smtClean="0"/>
              <a:t>adjClose</a:t>
            </a:r>
            <a:r>
              <a:rPr lang="en-US" dirty="0" smtClean="0"/>
              <a:t> column. Daily highs and lows do not affect our analysis of how the stock is doing over long periods of time (~5 years or more)</a:t>
            </a:r>
          </a:p>
          <a:p>
            <a:r>
              <a:rPr lang="en-US" dirty="0" smtClean="0"/>
              <a:t>The </a:t>
            </a:r>
            <a:r>
              <a:rPr lang="en-US" dirty="0" err="1" smtClean="0"/>
              <a:t>adjClose</a:t>
            </a:r>
            <a:r>
              <a:rPr lang="en-US" dirty="0" smtClean="0"/>
              <a:t> column can be retrieved using the similar command with .</a:t>
            </a:r>
            <a:r>
              <a:rPr lang="en-US" dirty="0" err="1" smtClean="0"/>
              <a:t>adjClose</a:t>
            </a:r>
            <a:r>
              <a:rPr lang="en-US" dirty="0" smtClean="0"/>
              <a:t> appended to the end:</a:t>
            </a:r>
          </a:p>
          <a:p>
            <a:endParaRPr lang="en-US" dirty="0" smtClean="0"/>
          </a:p>
          <a:p>
            <a:endParaRPr lang="en-US" dirty="0" smtClean="0"/>
          </a:p>
          <a:p>
            <a:endParaRPr lang="en-US" dirty="0" smtClean="0"/>
          </a:p>
          <a:p>
            <a:r>
              <a:rPr lang="en-US" dirty="0" smtClean="0"/>
              <a:t>Here, stock is a string variable containing the NASDAQ symbol for the stock. Example: ‘GOOG’ for Alphabet Inc. Class C. </a:t>
            </a:r>
          </a:p>
          <a:p>
            <a:r>
              <a:rPr lang="en-US" dirty="0" err="1" smtClean="0"/>
              <a:t>stock_list</a:t>
            </a:r>
            <a:r>
              <a:rPr lang="en-US" dirty="0" smtClean="0"/>
              <a:t> is a </a:t>
            </a:r>
            <a:r>
              <a:rPr lang="en-US" dirty="0"/>
              <a:t>s</a:t>
            </a:r>
            <a:r>
              <a:rPr lang="en-US" dirty="0" smtClean="0"/>
              <a:t>tring list containing the stock symbols that the user is interested in.</a:t>
            </a:r>
            <a:endParaRPr lang="en-US" dirty="0"/>
          </a:p>
          <a:p>
            <a:pPr marL="0" indent="0">
              <a:buNone/>
            </a:pPr>
            <a:endParaRPr lang="en-GB" dirty="0"/>
          </a:p>
        </p:txBody>
      </p:sp>
      <p:pic>
        <p:nvPicPr>
          <p:cNvPr id="4" name="Picture 3"/>
          <p:cNvPicPr>
            <a:picLocks noChangeAspect="1"/>
          </p:cNvPicPr>
          <p:nvPr/>
        </p:nvPicPr>
        <p:blipFill>
          <a:blip r:embed="rId2"/>
          <a:stretch>
            <a:fillRect/>
          </a:stretch>
        </p:blipFill>
        <p:spPr>
          <a:xfrm>
            <a:off x="1165987" y="3984314"/>
            <a:ext cx="10097375" cy="1143099"/>
          </a:xfrm>
          <a:prstGeom prst="rect">
            <a:avLst/>
          </a:prstGeom>
        </p:spPr>
      </p:pic>
      <p:sp>
        <p:nvSpPr>
          <p:cNvPr id="5" name="Rectangle 4"/>
          <p:cNvSpPr/>
          <p:nvPr/>
        </p:nvSpPr>
        <p:spPr>
          <a:xfrm>
            <a:off x="1425815" y="4454263"/>
            <a:ext cx="97536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621465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Analyzing Stock Data</a:t>
            </a:r>
            <a:endParaRPr lang="en-GB" dirty="0"/>
          </a:p>
        </p:txBody>
      </p:sp>
      <p:sp>
        <p:nvSpPr>
          <p:cNvPr id="3" name="Content Placeholder 2"/>
          <p:cNvSpPr>
            <a:spLocks noGrp="1"/>
          </p:cNvSpPr>
          <p:nvPr>
            <p:ph idx="1"/>
          </p:nvPr>
        </p:nvSpPr>
        <p:spPr>
          <a:xfrm>
            <a:off x="838200" y="1825624"/>
            <a:ext cx="10515600" cy="5304305"/>
          </a:xfrm>
        </p:spPr>
        <p:txBody>
          <a:bodyPr>
            <a:normAutofit fontScale="92500" lnSpcReduction="10000"/>
          </a:bodyPr>
          <a:lstStyle/>
          <a:p>
            <a:r>
              <a:rPr lang="en-US" dirty="0" smtClean="0"/>
              <a:t>This code results in the following data frame (named </a:t>
            </a:r>
            <a:r>
              <a:rPr lang="en-US" dirty="0" err="1" smtClean="0"/>
              <a:t>stock_data</a:t>
            </a:r>
            <a:r>
              <a:rPr lang="en-US" dirty="0" smtClean="0"/>
              <a:t>) being created:</a:t>
            </a:r>
          </a:p>
          <a:p>
            <a:endParaRPr lang="en-US" dirty="0"/>
          </a:p>
          <a:p>
            <a:endParaRPr lang="en-US" dirty="0" smtClean="0"/>
          </a:p>
          <a:p>
            <a:endParaRPr lang="en-US" dirty="0"/>
          </a:p>
          <a:p>
            <a:endParaRPr lang="en-US" dirty="0" smtClean="0"/>
          </a:p>
          <a:p>
            <a:r>
              <a:rPr lang="en-US" dirty="0" smtClean="0"/>
              <a:t>This data frame contains adjusted closing prices of the four stocks that made up the string list ‘</a:t>
            </a:r>
            <a:r>
              <a:rPr lang="en-US" dirty="0" err="1" smtClean="0"/>
              <a:t>stock_list</a:t>
            </a:r>
            <a:r>
              <a:rPr lang="en-US" dirty="0" smtClean="0"/>
              <a:t>’.</a:t>
            </a:r>
          </a:p>
          <a:p>
            <a:r>
              <a:rPr lang="en-US" dirty="0" smtClean="0"/>
              <a:t>GOOG: Alphabet Inc. Class C</a:t>
            </a:r>
          </a:p>
          <a:p>
            <a:r>
              <a:rPr lang="en-US" dirty="0" smtClean="0"/>
              <a:t>AMZN: Amazon.com, Inc.</a:t>
            </a:r>
          </a:p>
          <a:p>
            <a:r>
              <a:rPr lang="en-US" dirty="0" smtClean="0"/>
              <a:t>AMT: American Tower Corp</a:t>
            </a:r>
          </a:p>
          <a:p>
            <a:r>
              <a:rPr lang="en-US" dirty="0" smtClean="0"/>
              <a:t>AAPL: Apple Inc.</a:t>
            </a:r>
          </a:p>
          <a:p>
            <a:endParaRPr lang="en-US" dirty="0" smtClean="0"/>
          </a:p>
          <a:p>
            <a:endParaRPr lang="en-US" dirty="0" smtClean="0"/>
          </a:p>
          <a:p>
            <a:endParaRPr lang="en-GB" dirty="0"/>
          </a:p>
        </p:txBody>
      </p:sp>
      <p:pic>
        <p:nvPicPr>
          <p:cNvPr id="4" name="Picture 3"/>
          <p:cNvPicPr>
            <a:picLocks noChangeAspect="1"/>
          </p:cNvPicPr>
          <p:nvPr/>
        </p:nvPicPr>
        <p:blipFill>
          <a:blip r:embed="rId2"/>
          <a:stretch>
            <a:fillRect/>
          </a:stretch>
        </p:blipFill>
        <p:spPr>
          <a:xfrm>
            <a:off x="3472330" y="2300803"/>
            <a:ext cx="4183528" cy="2014412"/>
          </a:xfrm>
          <a:prstGeom prst="rect">
            <a:avLst/>
          </a:prstGeom>
        </p:spPr>
      </p:pic>
    </p:spTree>
    <p:extLst>
      <p:ext uri="{BB962C8B-B14F-4D97-AF65-F5344CB8AC3E}">
        <p14:creationId xmlns:p14="http://schemas.microsoft.com/office/powerpoint/2010/main" val="38518883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Daily Returns</a:t>
            </a:r>
            <a:endParaRPr lang="en-GB" dirty="0"/>
          </a:p>
        </p:txBody>
      </p:sp>
      <p:sp>
        <p:nvSpPr>
          <p:cNvPr id="3" name="Content Placeholder 2"/>
          <p:cNvSpPr>
            <a:spLocks noGrp="1"/>
          </p:cNvSpPr>
          <p:nvPr>
            <p:ph idx="1"/>
          </p:nvPr>
        </p:nvSpPr>
        <p:spPr/>
        <p:txBody>
          <a:bodyPr/>
          <a:lstStyle/>
          <a:p>
            <a:r>
              <a:rPr lang="en-US" dirty="0" smtClean="0"/>
              <a:t>Now that we have data for the adjusted closing price of each stock, we would like to know the daily returns of each stock. This is done using the pandas function </a:t>
            </a:r>
            <a:r>
              <a:rPr lang="en-US" dirty="0" err="1" smtClean="0"/>
              <a:t>pct_change</a:t>
            </a:r>
            <a:r>
              <a:rPr lang="en-US" dirty="0" smtClean="0"/>
              <a:t>() [% change], for example:</a:t>
            </a:r>
            <a:endParaRPr lang="en-US" dirty="0"/>
          </a:p>
          <a:p>
            <a:endParaRPr lang="en-US" dirty="0" smtClean="0"/>
          </a:p>
          <a:p>
            <a:r>
              <a:rPr lang="en-US" dirty="0" smtClean="0"/>
              <a:t>This results in the following output:</a:t>
            </a:r>
          </a:p>
          <a:p>
            <a:pPr marL="0" indent="0">
              <a:buNone/>
            </a:pPr>
            <a:endParaRPr lang="en-US" dirty="0" smtClean="0"/>
          </a:p>
        </p:txBody>
      </p:sp>
      <p:pic>
        <p:nvPicPr>
          <p:cNvPr id="4" name="Picture 3"/>
          <p:cNvPicPr>
            <a:picLocks noChangeAspect="1"/>
          </p:cNvPicPr>
          <p:nvPr/>
        </p:nvPicPr>
        <p:blipFill>
          <a:blip r:embed="rId2"/>
          <a:stretch>
            <a:fillRect/>
          </a:stretch>
        </p:blipFill>
        <p:spPr>
          <a:xfrm>
            <a:off x="4491851" y="3305164"/>
            <a:ext cx="3208298" cy="247671"/>
          </a:xfrm>
          <a:prstGeom prst="rect">
            <a:avLst/>
          </a:prstGeom>
        </p:spPr>
      </p:pic>
      <p:pic>
        <p:nvPicPr>
          <p:cNvPr id="5" name="Picture 4"/>
          <p:cNvPicPr>
            <a:picLocks noChangeAspect="1"/>
          </p:cNvPicPr>
          <p:nvPr/>
        </p:nvPicPr>
        <p:blipFill>
          <a:blip r:embed="rId3"/>
          <a:stretch>
            <a:fillRect/>
          </a:stretch>
        </p:blipFill>
        <p:spPr>
          <a:xfrm>
            <a:off x="4219805" y="4100241"/>
            <a:ext cx="3728901" cy="2389730"/>
          </a:xfrm>
          <a:prstGeom prst="rect">
            <a:avLst/>
          </a:prstGeom>
        </p:spPr>
      </p:pic>
    </p:spTree>
    <p:extLst>
      <p:ext uri="{BB962C8B-B14F-4D97-AF65-F5344CB8AC3E}">
        <p14:creationId xmlns:p14="http://schemas.microsoft.com/office/powerpoint/2010/main" val="10955184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1708</TotalTime>
  <Words>1581</Words>
  <Application>Microsoft Office PowerPoint</Application>
  <PresentationFormat>Widescreen</PresentationFormat>
  <Paragraphs>199</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Cambria Math</vt:lpstr>
      <vt:lpstr>Office Theme</vt:lpstr>
      <vt:lpstr>Analyzing Stock Data with Python</vt:lpstr>
      <vt:lpstr>PowerPoint Presentation</vt:lpstr>
      <vt:lpstr>The Project</vt:lpstr>
      <vt:lpstr>PowerPoint Presentation</vt:lpstr>
      <vt:lpstr>Data Import</vt:lpstr>
      <vt:lpstr>PowerPoint Presentation</vt:lpstr>
      <vt:lpstr>Analyzing Stock data</vt:lpstr>
      <vt:lpstr>Analyzing Stock Data</vt:lpstr>
      <vt:lpstr>Calculating Daily Returns</vt:lpstr>
      <vt:lpstr>Calculating Daily Returns</vt:lpstr>
      <vt:lpstr>Calculating Expected Returns</vt:lpstr>
      <vt:lpstr>Calculating Volatility (The Covariance Matrix)</vt:lpstr>
      <vt:lpstr>Calculating Volatility (The Covariance Matrix)</vt:lpstr>
      <vt:lpstr>PowerPoint Presentation</vt:lpstr>
      <vt:lpstr>Creating Random Portfolios</vt:lpstr>
      <vt:lpstr>Generating random weights</vt:lpstr>
      <vt:lpstr>Calculating Expected Returns Based on Weights and Stock Returns</vt:lpstr>
      <vt:lpstr>Calculating Volatility Using the Covariance Matrix and Weights</vt:lpstr>
      <vt:lpstr>Calculating Volatility Using the Covariance Matrix and Weights</vt:lpstr>
      <vt:lpstr>Returning Volatility and Returns </vt:lpstr>
      <vt:lpstr>Plotting the Randomized Portfolios</vt:lpstr>
      <vt:lpstr>PowerPoint Presentation</vt:lpstr>
      <vt:lpstr>Plotting the Randomized Portfolios</vt:lpstr>
      <vt:lpstr>PowerPoint Presentation</vt:lpstr>
      <vt:lpstr>Optimizing the Portfolio for Efficiency</vt:lpstr>
      <vt:lpstr>Optimizing the Portfolio for Efficiency</vt:lpstr>
      <vt:lpstr>Plotting the Efficient Frontier</vt:lpstr>
      <vt:lpstr>The Efficient Frontier</vt:lpstr>
      <vt:lpstr>PowerPoint Presentation</vt:lpstr>
      <vt:lpstr>Adding More Stocks to the Portfolio</vt:lpstr>
      <vt:lpstr>Adding More Stocks to the Portfolio </vt:lpstr>
      <vt:lpstr>Adding More Stocks to the Portfolio</vt:lpstr>
      <vt:lpstr>Adding More Stocks to the Portfolio</vt:lpstr>
      <vt:lpstr>Adding More stocks to the Portfolio</vt:lpstr>
      <vt:lpstr>PowerPoint Presentation</vt:lpstr>
      <vt:lpstr>Conclusion</vt:lpstr>
      <vt:lpstr>Glossary I</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Stock Data with Python</dc:title>
  <dc:creator>Sohrab Godrej</dc:creator>
  <cp:lastModifiedBy>Sohrab N. Godrej</cp:lastModifiedBy>
  <cp:revision>40</cp:revision>
  <dcterms:created xsi:type="dcterms:W3CDTF">2020-05-11T09:24:16Z</dcterms:created>
  <dcterms:modified xsi:type="dcterms:W3CDTF">2020-05-16T11:22:53Z</dcterms:modified>
</cp:coreProperties>
</file>